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341" r:id="rId2"/>
    <p:sldId id="348" r:id="rId3"/>
    <p:sldId id="318" r:id="rId4"/>
    <p:sldId id="319" r:id="rId5"/>
    <p:sldId id="342" r:id="rId6"/>
    <p:sldId id="349" r:id="rId7"/>
    <p:sldId id="320" r:id="rId8"/>
    <p:sldId id="321" r:id="rId9"/>
    <p:sldId id="343" r:id="rId10"/>
    <p:sldId id="350" r:id="rId11"/>
    <p:sldId id="322" r:id="rId12"/>
    <p:sldId id="323" r:id="rId13"/>
    <p:sldId id="344" r:id="rId14"/>
    <p:sldId id="351" r:id="rId15"/>
    <p:sldId id="324" r:id="rId16"/>
    <p:sldId id="325" r:id="rId17"/>
    <p:sldId id="345" r:id="rId18"/>
    <p:sldId id="352" r:id="rId19"/>
    <p:sldId id="326" r:id="rId20"/>
    <p:sldId id="327" r:id="rId21"/>
    <p:sldId id="346" r:id="rId22"/>
    <p:sldId id="353" r:id="rId23"/>
    <p:sldId id="328" r:id="rId24"/>
    <p:sldId id="329" r:id="rId25"/>
    <p:sldId id="347"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FFRE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9" autoAdjust="0"/>
    <p:restoredTop sz="84380" autoAdjust="0"/>
  </p:normalViewPr>
  <p:slideViewPr>
    <p:cSldViewPr>
      <p:cViewPr varScale="1">
        <p:scale>
          <a:sx n="84" d="100"/>
          <a:sy n="84" d="100"/>
        </p:scale>
        <p:origin x="2032"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4F77C-ABD4-4E0B-B8BF-EB99EE01DC46}" type="datetimeFigureOut">
              <a:rPr lang="fr-FR" smtClean="0"/>
              <a:t>19/11/2021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3AFD7-D3D1-4CC2-8BBB-8C6C6C59496A}" type="slidenum">
              <a:rPr lang="fr-FR" smtClean="0"/>
              <a:t>‹N°›</a:t>
            </a:fld>
            <a:endParaRPr lang="fr-FR"/>
          </a:p>
        </p:txBody>
      </p:sp>
    </p:spTree>
    <p:extLst>
      <p:ext uri="{BB962C8B-B14F-4D97-AF65-F5344CB8AC3E}">
        <p14:creationId xmlns:p14="http://schemas.microsoft.com/office/powerpoint/2010/main" val="12649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On voit une progressivité dans l’activité mathématique, mais les grandes lignes restent.</a:t>
            </a:r>
          </a:p>
        </p:txBody>
      </p:sp>
      <p:sp>
        <p:nvSpPr>
          <p:cNvPr id="4" name="Espace réservé du numéro de diapositive 3"/>
          <p:cNvSpPr>
            <a:spLocks noGrp="1"/>
          </p:cNvSpPr>
          <p:nvPr>
            <p:ph type="sldNum" sz="quarter" idx="10"/>
          </p:nvPr>
        </p:nvSpPr>
        <p:spPr/>
        <p:txBody>
          <a:bodyPr/>
          <a:lstStyle/>
          <a:p>
            <a:pPr>
              <a:defRPr/>
            </a:pPr>
            <a:fld id="{680ACEF2-F72E-D24B-9A41-717130DA357B}" type="slidenum">
              <a:rPr lang="fr-FR" smtClean="0"/>
              <a:pPr>
                <a:defRPr/>
              </a:pPr>
              <a:t>4</a:t>
            </a:fld>
            <a:endParaRPr lang="fr-FR"/>
          </a:p>
        </p:txBody>
      </p:sp>
    </p:spTree>
    <p:extLst>
      <p:ext uri="{BB962C8B-B14F-4D97-AF65-F5344CB8AC3E}">
        <p14:creationId xmlns:p14="http://schemas.microsoft.com/office/powerpoint/2010/main" val="295554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Cliquez et modifiez le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DE77F2FB-C3A7-439D-8AD1-FB12A69ABA20}" type="datetimeFigureOut">
              <a:rPr lang="fr-FR" smtClean="0"/>
              <a:t>19/11/2021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BF21E-741B-482F-8086-138DA4E0F7B6}" type="slidenum">
              <a:rPr lang="fr-FR" smtClean="0"/>
              <a:t>‹N°›</a:t>
            </a:fld>
            <a:endParaRPr lang="fr-F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DE77F2FB-C3A7-439D-8AD1-FB12A69ABA20}" type="datetimeFigureOut">
              <a:rPr lang="fr-FR" smtClean="0"/>
              <a:t>19/11/2021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BF21E-741B-482F-8086-138DA4E0F7B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Cliquez et modifiez le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77F2FB-C3A7-439D-8AD1-FB12A69ABA20}" type="datetimeFigureOut">
              <a:rPr lang="fr-FR" smtClean="0"/>
              <a:t>19/11/2021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BF21E-741B-482F-8086-138DA4E0F7B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DE77F2FB-C3A7-439D-8AD1-FB12A69ABA20}" type="datetimeFigureOut">
              <a:rPr lang="fr-FR" smtClean="0"/>
              <a:t>19/11/2021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BF21E-741B-482F-8086-138DA4E0F7B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a:t>Cliquez et modifiez le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E77F2FB-C3A7-439D-8AD1-FB12A69ABA20}" type="datetimeFigureOut">
              <a:rPr lang="fr-FR" smtClean="0"/>
              <a:t>19/11/2021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FBBF21E-741B-482F-8086-138DA4E0F7B6}" type="slidenum">
              <a:rPr lang="fr-FR" smtClean="0"/>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E77F2FB-C3A7-439D-8AD1-FB12A69ABA20}" type="datetimeFigureOut">
              <a:rPr lang="fr-FR" smtClean="0"/>
              <a:t>19/11/2021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BF21E-741B-482F-8086-138DA4E0F7B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E77F2FB-C3A7-439D-8AD1-FB12A69ABA20}" type="datetimeFigureOut">
              <a:rPr lang="fr-FR" smtClean="0"/>
              <a:t>19/11/2021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FBBF21E-741B-482F-8086-138DA4E0F7B6}" type="slidenum">
              <a:rPr lang="fr-FR" smtClean="0"/>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Date Placeholder 2"/>
          <p:cNvSpPr>
            <a:spLocks noGrp="1"/>
          </p:cNvSpPr>
          <p:nvPr>
            <p:ph type="dt" sz="half" idx="10"/>
          </p:nvPr>
        </p:nvSpPr>
        <p:spPr/>
        <p:txBody>
          <a:bodyPr/>
          <a:lstStyle/>
          <a:p>
            <a:fld id="{DE77F2FB-C3A7-439D-8AD1-FB12A69ABA20}" type="datetimeFigureOut">
              <a:rPr lang="fr-FR" smtClean="0"/>
              <a:t>19/11/2021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FBBF21E-741B-482F-8086-138DA4E0F7B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7F2FB-C3A7-439D-8AD1-FB12A69ABA20}" type="datetimeFigureOut">
              <a:rPr lang="fr-FR" smtClean="0"/>
              <a:t>19/11/2021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FBBF21E-741B-482F-8086-138DA4E0F7B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Cliquez et modifiez le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E77F2FB-C3A7-439D-8AD1-FB12A69ABA20}" type="datetimeFigureOut">
              <a:rPr lang="fr-FR" smtClean="0"/>
              <a:t>19/11/2021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BF21E-741B-482F-8086-138DA4E0F7B6}" type="slidenum">
              <a:rPr lang="fr-FR" smtClean="0"/>
              <a:t>‹N°›</a:t>
            </a:fld>
            <a:endParaRPr lang="fr-F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a:t>Cliquez et modifiez le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E77F2FB-C3A7-439D-8AD1-FB12A69ABA20}" type="datetimeFigureOut">
              <a:rPr lang="fr-FR" smtClean="0"/>
              <a:t>19/11/2021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FBBF21E-741B-482F-8086-138DA4E0F7B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E77F2FB-C3A7-439D-8AD1-FB12A69ABA20}" type="datetimeFigureOut">
              <a:rPr lang="fr-FR" smtClean="0"/>
              <a:t>19/11/2021</a:t>
            </a:fld>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BBF21E-741B-482F-8086-138DA4E0F7B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six compétences majeures des mathématiques</a:t>
            </a:r>
          </a:p>
        </p:txBody>
      </p:sp>
      <p:sp>
        <p:nvSpPr>
          <p:cNvPr id="3" name="Espace réservé du contenu 2"/>
          <p:cNvSpPr>
            <a:spLocks noGrp="1"/>
          </p:cNvSpPr>
          <p:nvPr>
            <p:ph idx="1"/>
          </p:nvPr>
        </p:nvSpPr>
        <p:spPr/>
        <p:txBody>
          <a:bodyPr>
            <a:normAutofit/>
          </a:bodyPr>
          <a:lstStyle/>
          <a:p>
            <a:r>
              <a:rPr lang="fr-FR" sz="3200" dirty="0"/>
              <a:t>chercher ;</a:t>
            </a:r>
          </a:p>
          <a:p>
            <a:r>
              <a:rPr lang="fr-FR" sz="3200" dirty="0"/>
              <a:t>modéliser ; </a:t>
            </a:r>
          </a:p>
          <a:p>
            <a:r>
              <a:rPr lang="fr-FR" sz="3200" dirty="0"/>
              <a:t>représenter ; </a:t>
            </a:r>
          </a:p>
          <a:p>
            <a:r>
              <a:rPr lang="fr-FR" sz="3200" dirty="0"/>
              <a:t>raisonner ;</a:t>
            </a:r>
          </a:p>
          <a:p>
            <a:r>
              <a:rPr lang="fr-FR" sz="3200" dirty="0"/>
              <a:t>calculer ;</a:t>
            </a:r>
          </a:p>
          <a:p>
            <a:r>
              <a:rPr lang="fr-FR" sz="3200" dirty="0"/>
              <a:t>communiquer.</a:t>
            </a:r>
          </a:p>
        </p:txBody>
      </p:sp>
    </p:spTree>
    <p:extLst>
      <p:ext uri="{BB962C8B-B14F-4D97-AF65-F5344CB8AC3E}">
        <p14:creationId xmlns:p14="http://schemas.microsoft.com/office/powerpoint/2010/main" val="3860188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1AD4B9-D29A-B145-8509-079843EEC23D}"/>
              </a:ext>
            </a:extLst>
          </p:cNvPr>
          <p:cNvSpPr>
            <a:spLocks noGrp="1"/>
          </p:cNvSpPr>
          <p:nvPr>
            <p:ph type="title"/>
          </p:nvPr>
        </p:nvSpPr>
        <p:spPr/>
        <p:txBody>
          <a:bodyPr/>
          <a:lstStyle/>
          <a:p>
            <a:r>
              <a:rPr lang="fr-FR" dirty="0"/>
              <a:t>Représenter (Cycle 2)</a:t>
            </a:r>
          </a:p>
        </p:txBody>
      </p:sp>
      <p:sp>
        <p:nvSpPr>
          <p:cNvPr id="3" name="Espace réservé du contenu 2">
            <a:extLst>
              <a:ext uri="{FF2B5EF4-FFF2-40B4-BE49-F238E27FC236}">
                <a16:creationId xmlns:a16="http://schemas.microsoft.com/office/drawing/2014/main" id="{250358C5-9F8E-6A4E-9C9A-6086BD5DAB75}"/>
              </a:ext>
            </a:extLst>
          </p:cNvPr>
          <p:cNvSpPr>
            <a:spLocks noGrp="1"/>
          </p:cNvSpPr>
          <p:nvPr>
            <p:ph idx="1"/>
          </p:nvPr>
        </p:nvSpPr>
        <p:spPr/>
        <p:txBody>
          <a:bodyPr/>
          <a:lstStyle/>
          <a:p>
            <a:r>
              <a:rPr lang="fr-FR" dirty="0"/>
              <a:t>Appréhender différents systèmes de représentations (dessins, schémas, arbres de calcul, etc.). </a:t>
            </a:r>
          </a:p>
          <a:p>
            <a:r>
              <a:rPr lang="fr-FR" dirty="0"/>
              <a:t>Utiliser des nombres pour représenter des quantités ou des grandeurs. </a:t>
            </a:r>
          </a:p>
          <a:p>
            <a:r>
              <a:rPr lang="fr-FR" dirty="0"/>
              <a:t>Utiliser diverses représentations de solides et de situations spatiales. </a:t>
            </a:r>
          </a:p>
          <a:p>
            <a:endParaRPr lang="fr-FR" dirty="0"/>
          </a:p>
          <a:p>
            <a:endParaRPr lang="fr-FR" dirty="0"/>
          </a:p>
          <a:p>
            <a:endParaRPr lang="fr-FR" dirty="0"/>
          </a:p>
          <a:p>
            <a:endParaRPr lang="fr-FR" dirty="0"/>
          </a:p>
          <a:p>
            <a:pPr marL="0" indent="0" algn="r">
              <a:buNone/>
            </a:pPr>
            <a:r>
              <a:rPr lang="fr-FR" i="1" dirty="0"/>
              <a:t>Domaines du socle : 1, 5 </a:t>
            </a:r>
          </a:p>
        </p:txBody>
      </p:sp>
    </p:spTree>
    <p:extLst>
      <p:ext uri="{BB962C8B-B14F-4D97-AF65-F5344CB8AC3E}">
        <p14:creationId xmlns:p14="http://schemas.microsoft.com/office/powerpoint/2010/main" val="3281716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Représenter (Cycle 3)</a:t>
            </a:r>
          </a:p>
        </p:txBody>
      </p:sp>
      <p:sp>
        <p:nvSpPr>
          <p:cNvPr id="3" name="Espace réservé du contenu 2"/>
          <p:cNvSpPr>
            <a:spLocks noGrp="1"/>
          </p:cNvSpPr>
          <p:nvPr>
            <p:ph idx="1"/>
          </p:nvPr>
        </p:nvSpPr>
        <p:spPr/>
        <p:txBody>
          <a:bodyPr/>
          <a:lstStyle/>
          <a:p>
            <a:r>
              <a:rPr lang="fr-FR" dirty="0"/>
              <a:t>Utiliser des outils pour représenter un problème : dessins, schémas, diagrammes, graphiques, écritures avec </a:t>
            </a:r>
            <a:r>
              <a:rPr lang="fr-FR" dirty="0" err="1"/>
              <a:t>parenthésages</a:t>
            </a:r>
            <a:r>
              <a:rPr lang="fr-FR" dirty="0"/>
              <a:t>... </a:t>
            </a:r>
          </a:p>
          <a:p>
            <a:r>
              <a:rPr lang="fr-FR" dirty="0"/>
              <a:t>Produire et utiliser diverses représentations des fractions simples et des nombres décimaux. </a:t>
            </a:r>
          </a:p>
          <a:p>
            <a:r>
              <a:rPr lang="fr-FR" dirty="0"/>
              <a:t>Analyser une figure plane sous différents aspects (surface, contour de celle-ci, lignes et points). </a:t>
            </a:r>
          </a:p>
          <a:p>
            <a:r>
              <a:rPr lang="fr-FR" dirty="0"/>
              <a:t>Reconnaître et utiliser des premiers éléments de codages d’une figure plane ou d’un solide. </a:t>
            </a:r>
          </a:p>
          <a:p>
            <a:r>
              <a:rPr lang="fr-FR" dirty="0"/>
              <a:t>Utiliser et produire des représentations de solides et de situations spatiales. </a:t>
            </a:r>
          </a:p>
          <a:p>
            <a:pPr marL="0" indent="0" algn="r">
              <a:buNone/>
            </a:pPr>
            <a:r>
              <a:rPr lang="fr-FR" i="1" dirty="0"/>
              <a:t>Domaines du socle : 1, 5 </a:t>
            </a:r>
            <a:endParaRPr lang="fr-FR" dirty="0"/>
          </a:p>
          <a:p>
            <a:endParaRPr lang="fr-FR" dirty="0"/>
          </a:p>
        </p:txBody>
      </p:sp>
    </p:spTree>
    <p:extLst>
      <p:ext uri="{BB962C8B-B14F-4D97-AF65-F5344CB8AC3E}">
        <p14:creationId xmlns:p14="http://schemas.microsoft.com/office/powerpoint/2010/main" val="1142970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Représenter (Cycle 4)</a:t>
            </a:r>
          </a:p>
        </p:txBody>
      </p:sp>
      <p:sp>
        <p:nvSpPr>
          <p:cNvPr id="3" name="Espace réservé du contenu 2"/>
          <p:cNvSpPr>
            <a:spLocks noGrp="1"/>
          </p:cNvSpPr>
          <p:nvPr>
            <p:ph idx="1"/>
          </p:nvPr>
        </p:nvSpPr>
        <p:spPr/>
        <p:txBody>
          <a:bodyPr/>
          <a:lstStyle/>
          <a:p>
            <a:r>
              <a:rPr lang="fr-FR" sz="2200" dirty="0"/>
              <a:t>Choisir et mettre en relation des cadres (numérique, algébrique, géométrique) adaptés pour traiter un problème ou pour étudier un objet mathématique. </a:t>
            </a:r>
          </a:p>
          <a:p>
            <a:r>
              <a:rPr lang="fr-FR" sz="2200" dirty="0"/>
              <a:t>Produire et utiliser plusieurs représentations des nombres. </a:t>
            </a:r>
          </a:p>
          <a:p>
            <a:r>
              <a:rPr lang="fr-FR" sz="2200" dirty="0"/>
              <a:t>Représenter des données sous forme d’une série statistique. </a:t>
            </a:r>
          </a:p>
          <a:p>
            <a:r>
              <a:rPr lang="fr-FR" sz="2200" dirty="0"/>
              <a:t>Utiliser, produire et mettre en relation des représentations de solides (par exemple, perspective ou vue de dessus/de dessous) et de situations spatiales (schémas, croquis, maquettes, patrons, figures géométriques, photographies, plans, cartes, courbes de niveau). </a:t>
            </a:r>
          </a:p>
          <a:p>
            <a:pPr marL="0" indent="0">
              <a:buNone/>
            </a:pPr>
            <a:endParaRPr lang="fr-FR" sz="2200" i="1" dirty="0"/>
          </a:p>
          <a:p>
            <a:pPr marL="0" indent="0" algn="r">
              <a:buNone/>
            </a:pPr>
            <a:endParaRPr lang="fr-FR" sz="2200" i="1" dirty="0"/>
          </a:p>
          <a:p>
            <a:pPr marL="0" indent="0" algn="r">
              <a:buNone/>
            </a:pPr>
            <a:r>
              <a:rPr lang="fr-FR" sz="2200" i="1" dirty="0"/>
              <a:t>Domaines du socle : 1, 5 </a:t>
            </a:r>
            <a:endParaRPr lang="fr-FR" sz="2200" dirty="0"/>
          </a:p>
          <a:p>
            <a:endParaRPr lang="fr-FR" dirty="0"/>
          </a:p>
        </p:txBody>
      </p:sp>
    </p:spTree>
    <p:extLst>
      <p:ext uri="{BB962C8B-B14F-4D97-AF65-F5344CB8AC3E}">
        <p14:creationId xmlns:p14="http://schemas.microsoft.com/office/powerpoint/2010/main" val="4043426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59A50E-1F23-914B-9938-6DA26689E2BB}"/>
              </a:ext>
            </a:extLst>
          </p:cNvPr>
          <p:cNvSpPr>
            <a:spLocks noGrp="1"/>
          </p:cNvSpPr>
          <p:nvPr>
            <p:ph type="title"/>
          </p:nvPr>
        </p:nvSpPr>
        <p:spPr/>
        <p:txBody>
          <a:bodyPr/>
          <a:lstStyle/>
          <a:p>
            <a:r>
              <a:rPr lang="fr-FR" dirty="0"/>
              <a:t>Représenter (Lycée)</a:t>
            </a:r>
          </a:p>
        </p:txBody>
      </p:sp>
      <p:sp>
        <p:nvSpPr>
          <p:cNvPr id="3" name="Espace réservé du contenu 2">
            <a:extLst>
              <a:ext uri="{FF2B5EF4-FFF2-40B4-BE49-F238E27FC236}">
                <a16:creationId xmlns:a16="http://schemas.microsoft.com/office/drawing/2014/main" id="{EADC462C-6DE4-4549-9027-335B224C3870}"/>
              </a:ext>
            </a:extLst>
          </p:cNvPr>
          <p:cNvSpPr>
            <a:spLocks noGrp="1"/>
          </p:cNvSpPr>
          <p:nvPr>
            <p:ph idx="1"/>
          </p:nvPr>
        </p:nvSpPr>
        <p:spPr/>
        <p:txBody>
          <a:bodyPr/>
          <a:lstStyle/>
          <a:p>
            <a:r>
              <a:rPr lang="fr-FR" dirty="0"/>
              <a:t>Choisir un cadre (numérique, algébrique, géométrique…) adapté pour traiter un problème ou pour représenter un objet mathématique. </a:t>
            </a:r>
          </a:p>
          <a:p>
            <a:r>
              <a:rPr lang="fr-FR" dirty="0"/>
              <a:t>Passer d’un mode de représentation à un autre. </a:t>
            </a:r>
          </a:p>
          <a:p>
            <a:r>
              <a:rPr lang="fr-FR" dirty="0"/>
              <a:t>Changer de registre. </a:t>
            </a:r>
          </a:p>
          <a:p>
            <a:endParaRPr lang="fr-FR" dirty="0"/>
          </a:p>
        </p:txBody>
      </p:sp>
    </p:spTree>
    <p:extLst>
      <p:ext uri="{BB962C8B-B14F-4D97-AF65-F5344CB8AC3E}">
        <p14:creationId xmlns:p14="http://schemas.microsoft.com/office/powerpoint/2010/main" val="1884925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096E12-5505-974E-8403-338ADA4B8249}"/>
              </a:ext>
            </a:extLst>
          </p:cNvPr>
          <p:cNvSpPr>
            <a:spLocks noGrp="1"/>
          </p:cNvSpPr>
          <p:nvPr>
            <p:ph type="title"/>
          </p:nvPr>
        </p:nvSpPr>
        <p:spPr/>
        <p:txBody>
          <a:bodyPr/>
          <a:lstStyle/>
          <a:p>
            <a:r>
              <a:rPr lang="fr-FR" dirty="0"/>
              <a:t>Raisonner (Cycle 2)</a:t>
            </a:r>
          </a:p>
        </p:txBody>
      </p:sp>
      <p:sp>
        <p:nvSpPr>
          <p:cNvPr id="3" name="Espace réservé du contenu 2">
            <a:extLst>
              <a:ext uri="{FF2B5EF4-FFF2-40B4-BE49-F238E27FC236}">
                <a16:creationId xmlns:a16="http://schemas.microsoft.com/office/drawing/2014/main" id="{C5B5D8E2-17B2-2747-8AE0-C2687976C7C0}"/>
              </a:ext>
            </a:extLst>
          </p:cNvPr>
          <p:cNvSpPr>
            <a:spLocks noGrp="1"/>
          </p:cNvSpPr>
          <p:nvPr>
            <p:ph idx="1"/>
          </p:nvPr>
        </p:nvSpPr>
        <p:spPr/>
        <p:txBody>
          <a:bodyPr>
            <a:normAutofit lnSpcReduction="10000"/>
          </a:bodyPr>
          <a:lstStyle/>
          <a:p>
            <a:r>
              <a:rPr lang="fr-FR" dirty="0"/>
              <a:t>Anticiper le résultat d’une manipulation, d’un calcul, ou d’une mesure. </a:t>
            </a:r>
          </a:p>
          <a:p>
            <a:r>
              <a:rPr lang="fr-FR" dirty="0"/>
              <a:t>Raisonner sur des figures pour les reproduire avec des instruments. </a:t>
            </a:r>
          </a:p>
          <a:p>
            <a:r>
              <a:rPr lang="fr-FR" dirty="0"/>
              <a:t>Tenir compte d’éléments divers (arguments d’autrui, résultats d’une expérience, sources internes ou externes à la classe, etc.) pour modifier son jugement. </a:t>
            </a:r>
          </a:p>
          <a:p>
            <a:r>
              <a:rPr lang="fr-FR" dirty="0"/>
              <a:t> Prendre progressivement conscience de la nécessité et de l’intérêt de justifier ce que l’on affirme. </a:t>
            </a:r>
          </a:p>
          <a:p>
            <a:endParaRPr lang="fr-FR" dirty="0"/>
          </a:p>
          <a:p>
            <a:endParaRPr lang="fr-FR" dirty="0"/>
          </a:p>
          <a:p>
            <a:pPr marL="0" indent="0" algn="r">
              <a:buNone/>
            </a:pPr>
            <a:r>
              <a:rPr lang="fr-FR" i="1" dirty="0"/>
              <a:t>Domaines du socle : 2, 3, 4 </a:t>
            </a:r>
          </a:p>
        </p:txBody>
      </p:sp>
    </p:spTree>
    <p:extLst>
      <p:ext uri="{BB962C8B-B14F-4D97-AF65-F5344CB8AC3E}">
        <p14:creationId xmlns:p14="http://schemas.microsoft.com/office/powerpoint/2010/main" val="2383404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Raisonner (Cycle 3)</a:t>
            </a:r>
          </a:p>
        </p:txBody>
      </p:sp>
      <p:sp>
        <p:nvSpPr>
          <p:cNvPr id="3" name="Espace réservé du contenu 2"/>
          <p:cNvSpPr>
            <a:spLocks noGrp="1"/>
          </p:cNvSpPr>
          <p:nvPr>
            <p:ph idx="1"/>
          </p:nvPr>
        </p:nvSpPr>
        <p:spPr/>
        <p:txBody>
          <a:bodyPr/>
          <a:lstStyle/>
          <a:p>
            <a:r>
              <a:rPr lang="fr-FR" dirty="0"/>
              <a:t>Résoudre des problèmes nécessitant l’organisation de données multiples ou la construction d’une démarche qui combine des étapes de raisonnement. </a:t>
            </a:r>
          </a:p>
          <a:p>
            <a:r>
              <a:rPr lang="fr-FR" dirty="0"/>
              <a:t>En géométrie, passer progressivement de la perception au contrôle par les instruments pour amorcer des raisonnements s’appuyant uniquement sur des propriétés des figures et sur des relations entre objets. </a:t>
            </a:r>
          </a:p>
          <a:p>
            <a:r>
              <a:rPr lang="fr-FR" dirty="0"/>
              <a:t>Progresser collectivement dans une investigation en sachant prendre en compte le point de vue d’autrui. </a:t>
            </a:r>
          </a:p>
          <a:p>
            <a:r>
              <a:rPr lang="fr-FR" dirty="0"/>
              <a:t>Justifier ses affirmations et rechercher la validité des informations dont on dispose. </a:t>
            </a:r>
          </a:p>
          <a:p>
            <a:pPr marL="0" indent="0" algn="r">
              <a:buNone/>
            </a:pPr>
            <a:r>
              <a:rPr lang="fr-FR" i="1" dirty="0"/>
              <a:t>Domaines du socle : 2, 3, 4 </a:t>
            </a:r>
            <a:endParaRPr lang="fr-FR" dirty="0"/>
          </a:p>
          <a:p>
            <a:endParaRPr lang="fr-FR" dirty="0"/>
          </a:p>
        </p:txBody>
      </p:sp>
    </p:spTree>
    <p:extLst>
      <p:ext uri="{BB962C8B-B14F-4D97-AF65-F5344CB8AC3E}">
        <p14:creationId xmlns:p14="http://schemas.microsoft.com/office/powerpoint/2010/main" val="2646770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Raisonner (Cycle 4)</a:t>
            </a:r>
          </a:p>
        </p:txBody>
      </p:sp>
      <p:sp>
        <p:nvSpPr>
          <p:cNvPr id="3" name="Espace réservé du contenu 2"/>
          <p:cNvSpPr>
            <a:spLocks noGrp="1"/>
          </p:cNvSpPr>
          <p:nvPr>
            <p:ph idx="1"/>
          </p:nvPr>
        </p:nvSpPr>
        <p:spPr/>
        <p:txBody>
          <a:bodyPr/>
          <a:lstStyle/>
          <a:p>
            <a:r>
              <a:rPr lang="fr-FR" sz="2200" dirty="0"/>
              <a:t>Résoudre des problèmes impliquant des grandeurs variées (géométriques, physiques, économiques) : mobiliser les connaissances nécessaires, analyser et exploiter ses erreurs, mettre à l’essai plusieurs solutions. </a:t>
            </a:r>
          </a:p>
          <a:p>
            <a:r>
              <a:rPr lang="fr-FR" sz="2200" dirty="0"/>
              <a:t>Mener collectivement une investigation en sachant prendre en compte le point de vue d’autrui. </a:t>
            </a:r>
          </a:p>
          <a:p>
            <a:r>
              <a:rPr lang="fr-FR" sz="2200" dirty="0"/>
              <a:t>Démontrer : utiliser un raisonnement logique et des règles établies (propriétés, théorèmes, formules) pour parvenir à une conclusion. </a:t>
            </a:r>
          </a:p>
          <a:p>
            <a:r>
              <a:rPr lang="fr-FR" sz="2200" dirty="0"/>
              <a:t>Fonder et défendre ses jugements en s’appuyant sur des résultats établis et sur sa maîtrise de l’argumentation. </a:t>
            </a:r>
          </a:p>
          <a:p>
            <a:pPr marL="0" indent="0">
              <a:buNone/>
            </a:pPr>
            <a:endParaRPr lang="fr-FR" sz="2200" i="1" dirty="0"/>
          </a:p>
          <a:p>
            <a:pPr marL="0" indent="0" algn="r">
              <a:buNone/>
            </a:pPr>
            <a:r>
              <a:rPr lang="fr-FR" sz="2200" i="1" dirty="0"/>
              <a:t>Domaines du socle : 2, 3, 4 </a:t>
            </a:r>
            <a:endParaRPr lang="fr-FR" sz="2200" dirty="0"/>
          </a:p>
          <a:p>
            <a:endParaRPr lang="fr-FR" dirty="0"/>
          </a:p>
        </p:txBody>
      </p:sp>
    </p:spTree>
    <p:extLst>
      <p:ext uri="{BB962C8B-B14F-4D97-AF65-F5344CB8AC3E}">
        <p14:creationId xmlns:p14="http://schemas.microsoft.com/office/powerpoint/2010/main" val="1242787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60C589-5B39-6B47-AF88-ECF6689BEDD5}"/>
              </a:ext>
            </a:extLst>
          </p:cNvPr>
          <p:cNvSpPr>
            <a:spLocks noGrp="1"/>
          </p:cNvSpPr>
          <p:nvPr>
            <p:ph type="title"/>
          </p:nvPr>
        </p:nvSpPr>
        <p:spPr/>
        <p:txBody>
          <a:bodyPr/>
          <a:lstStyle/>
          <a:p>
            <a:r>
              <a:rPr lang="fr-FR" dirty="0"/>
              <a:t>Raisonner (Lycée)</a:t>
            </a:r>
          </a:p>
        </p:txBody>
      </p:sp>
      <p:sp>
        <p:nvSpPr>
          <p:cNvPr id="3" name="Espace réservé du contenu 2">
            <a:extLst>
              <a:ext uri="{FF2B5EF4-FFF2-40B4-BE49-F238E27FC236}">
                <a16:creationId xmlns:a16="http://schemas.microsoft.com/office/drawing/2014/main" id="{F8FA1092-BF2F-FB40-9079-B68795742361}"/>
              </a:ext>
            </a:extLst>
          </p:cNvPr>
          <p:cNvSpPr>
            <a:spLocks noGrp="1"/>
          </p:cNvSpPr>
          <p:nvPr>
            <p:ph idx="1"/>
          </p:nvPr>
        </p:nvSpPr>
        <p:spPr/>
        <p:txBody>
          <a:bodyPr/>
          <a:lstStyle/>
          <a:p>
            <a:r>
              <a:rPr lang="fr-FR" dirty="0"/>
              <a:t>Utiliser les notions de la logique élémentaire (conditions nécessaires ou suffisantes, équivalences, connecteurs) pour bâtir un raisonnement. </a:t>
            </a:r>
          </a:p>
          <a:p>
            <a:r>
              <a:rPr lang="fr-FR" dirty="0"/>
              <a:t>Différencier le statut des énoncés mis en jeu : définition, propriété, théorème démontré, théorème admis… </a:t>
            </a:r>
          </a:p>
          <a:p>
            <a:r>
              <a:rPr lang="fr-FR" dirty="0"/>
              <a:t>Utiliser différents types de raisonnement (par analyse et synthèse, par équivalence, par disjonction de cas, par l’absurde, par contraposée, par récurrence…). </a:t>
            </a:r>
          </a:p>
          <a:p>
            <a:r>
              <a:rPr lang="fr-FR" dirty="0"/>
              <a:t>Effectuer des inférences (inductives, déductives) pour obtenir de nouveaux résultats, conduire une démonstration, confirmer ou infirmer une conjecture, prendre une décision. </a:t>
            </a:r>
          </a:p>
        </p:txBody>
      </p:sp>
    </p:spTree>
    <p:extLst>
      <p:ext uri="{BB962C8B-B14F-4D97-AF65-F5344CB8AC3E}">
        <p14:creationId xmlns:p14="http://schemas.microsoft.com/office/powerpoint/2010/main" val="3448272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F1A1EF-B5FE-444C-BCF2-E50AEDD0696F}"/>
              </a:ext>
            </a:extLst>
          </p:cNvPr>
          <p:cNvSpPr>
            <a:spLocks noGrp="1"/>
          </p:cNvSpPr>
          <p:nvPr>
            <p:ph type="title"/>
          </p:nvPr>
        </p:nvSpPr>
        <p:spPr/>
        <p:txBody>
          <a:bodyPr/>
          <a:lstStyle/>
          <a:p>
            <a:r>
              <a:rPr lang="fr-FR" dirty="0"/>
              <a:t>Calculer (Cycle 2)</a:t>
            </a:r>
          </a:p>
        </p:txBody>
      </p:sp>
      <p:sp>
        <p:nvSpPr>
          <p:cNvPr id="3" name="Espace réservé du contenu 2">
            <a:extLst>
              <a:ext uri="{FF2B5EF4-FFF2-40B4-BE49-F238E27FC236}">
                <a16:creationId xmlns:a16="http://schemas.microsoft.com/office/drawing/2014/main" id="{92219AD7-8DCB-1047-A628-CCFD46456605}"/>
              </a:ext>
            </a:extLst>
          </p:cNvPr>
          <p:cNvSpPr>
            <a:spLocks noGrp="1"/>
          </p:cNvSpPr>
          <p:nvPr>
            <p:ph idx="1"/>
          </p:nvPr>
        </p:nvSpPr>
        <p:spPr/>
        <p:txBody>
          <a:bodyPr/>
          <a:lstStyle/>
          <a:p>
            <a:r>
              <a:rPr lang="fr-FR" dirty="0"/>
              <a:t>Calculer avec des nombres entiers, mentalement ou à la main, de manière exacte ou approchée, en utilisant des stratégies adaptées aux nombres en jeu. </a:t>
            </a:r>
          </a:p>
          <a:p>
            <a:r>
              <a:rPr lang="fr-FR" dirty="0"/>
              <a:t>Contrôler la vraisemblance de ses résultats.</a:t>
            </a:r>
          </a:p>
          <a:p>
            <a:endParaRPr lang="fr-FR" dirty="0"/>
          </a:p>
          <a:p>
            <a:endParaRPr lang="fr-FR" dirty="0"/>
          </a:p>
          <a:p>
            <a:endParaRPr lang="fr-FR" dirty="0"/>
          </a:p>
          <a:p>
            <a:endParaRPr lang="fr-FR" dirty="0"/>
          </a:p>
          <a:p>
            <a:endParaRPr lang="fr-FR" dirty="0"/>
          </a:p>
          <a:p>
            <a:endParaRPr lang="fr-FR" dirty="0"/>
          </a:p>
          <a:p>
            <a:pPr marL="0" indent="0" algn="r">
              <a:buNone/>
            </a:pPr>
            <a:r>
              <a:rPr lang="fr-FR" i="1" dirty="0"/>
              <a:t>Domaine du socle : 4 </a:t>
            </a:r>
          </a:p>
          <a:p>
            <a:endParaRPr lang="fr-FR" dirty="0"/>
          </a:p>
        </p:txBody>
      </p:sp>
    </p:spTree>
    <p:extLst>
      <p:ext uri="{BB962C8B-B14F-4D97-AF65-F5344CB8AC3E}">
        <p14:creationId xmlns:p14="http://schemas.microsoft.com/office/powerpoint/2010/main" val="3631488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Calculer (Cycle 3)</a:t>
            </a:r>
          </a:p>
        </p:txBody>
      </p:sp>
      <p:sp>
        <p:nvSpPr>
          <p:cNvPr id="3" name="Espace réservé du contenu 2"/>
          <p:cNvSpPr>
            <a:spLocks noGrp="1"/>
          </p:cNvSpPr>
          <p:nvPr>
            <p:ph idx="1"/>
          </p:nvPr>
        </p:nvSpPr>
        <p:spPr/>
        <p:txBody>
          <a:bodyPr>
            <a:normAutofit/>
          </a:bodyPr>
          <a:lstStyle/>
          <a:p>
            <a:r>
              <a:rPr lang="fr-FR" dirty="0"/>
              <a:t>Calculer avec des nombres décimaux, de manière exacte ou approchée, en utilisant des stratégies ou des techniques appropriées (mentalement, en ligne, ou en posant les opérations). </a:t>
            </a:r>
          </a:p>
          <a:p>
            <a:r>
              <a:rPr lang="fr-FR" dirty="0"/>
              <a:t>Contrôler la vraisemblance de ses résultats. </a:t>
            </a:r>
          </a:p>
          <a:p>
            <a:r>
              <a:rPr lang="fr-FR" dirty="0"/>
              <a:t>Utiliser une calculatrice pour trouver ou vérifier un résultat. </a:t>
            </a:r>
          </a:p>
          <a:p>
            <a:pPr marL="0" indent="0">
              <a:buNone/>
            </a:pPr>
            <a:endParaRPr lang="fr-FR" i="1" dirty="0"/>
          </a:p>
          <a:p>
            <a:pPr marL="0" indent="0" algn="r">
              <a:buNone/>
            </a:pPr>
            <a:endParaRPr lang="fr-FR" i="1" dirty="0"/>
          </a:p>
          <a:p>
            <a:pPr marL="0" indent="0" algn="r">
              <a:buNone/>
            </a:pPr>
            <a:endParaRPr lang="fr-FR" i="1" dirty="0"/>
          </a:p>
          <a:p>
            <a:pPr marL="0" indent="0" algn="r">
              <a:buNone/>
            </a:pPr>
            <a:r>
              <a:rPr lang="fr-FR" i="1" dirty="0"/>
              <a:t>Domaine du socle : 4 </a:t>
            </a:r>
            <a:endParaRPr lang="fr-FR" dirty="0"/>
          </a:p>
          <a:p>
            <a:endParaRPr lang="fr-FR" dirty="0"/>
          </a:p>
        </p:txBody>
      </p:sp>
    </p:spTree>
    <p:extLst>
      <p:ext uri="{BB962C8B-B14F-4D97-AF65-F5344CB8AC3E}">
        <p14:creationId xmlns:p14="http://schemas.microsoft.com/office/powerpoint/2010/main" val="1802739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C48CB4-9642-F146-A6CB-3290710383CE}"/>
              </a:ext>
            </a:extLst>
          </p:cNvPr>
          <p:cNvSpPr>
            <a:spLocks noGrp="1"/>
          </p:cNvSpPr>
          <p:nvPr>
            <p:ph type="title"/>
          </p:nvPr>
        </p:nvSpPr>
        <p:spPr/>
        <p:txBody>
          <a:bodyPr/>
          <a:lstStyle/>
          <a:p>
            <a:r>
              <a:rPr lang="fr-FR" dirty="0">
                <a:solidFill>
                  <a:srgbClr val="FF0000"/>
                </a:solidFill>
              </a:rPr>
              <a:t>Chercher (Cycle 2)</a:t>
            </a:r>
            <a:endParaRPr lang="fr-FR" dirty="0"/>
          </a:p>
        </p:txBody>
      </p:sp>
      <p:sp>
        <p:nvSpPr>
          <p:cNvPr id="3" name="Espace réservé du contenu 2">
            <a:extLst>
              <a:ext uri="{FF2B5EF4-FFF2-40B4-BE49-F238E27FC236}">
                <a16:creationId xmlns:a16="http://schemas.microsoft.com/office/drawing/2014/main" id="{A4BDC863-BAF7-EF46-9DAA-215323C0B387}"/>
              </a:ext>
            </a:extLst>
          </p:cNvPr>
          <p:cNvSpPr>
            <a:spLocks noGrp="1"/>
          </p:cNvSpPr>
          <p:nvPr>
            <p:ph idx="1"/>
          </p:nvPr>
        </p:nvSpPr>
        <p:spPr/>
        <p:txBody>
          <a:bodyPr>
            <a:normAutofit lnSpcReduction="10000"/>
          </a:bodyPr>
          <a:lstStyle/>
          <a:p>
            <a:r>
              <a:rPr lang="fr-FR" dirty="0"/>
              <a:t>S’engager dans une démarche de résolution de problèmes en observant, en posant des questions, en manipulant, en expérimentant, en émettant des hypothèses, si besoin avec l’accompagnement du professeur après un temps de recherche autonome. </a:t>
            </a:r>
          </a:p>
          <a:p>
            <a:r>
              <a:rPr lang="fr-FR" dirty="0"/>
              <a:t>Tester, essayer plusieurs pistes proposées par soi-même, les autres élèves ou le professeur. </a:t>
            </a:r>
          </a:p>
          <a:p>
            <a:endParaRPr lang="fr-FR" dirty="0"/>
          </a:p>
          <a:p>
            <a:endParaRPr lang="fr-FR" dirty="0"/>
          </a:p>
          <a:p>
            <a:endParaRPr lang="fr-FR" dirty="0"/>
          </a:p>
          <a:p>
            <a:endParaRPr lang="fr-FR" dirty="0"/>
          </a:p>
          <a:p>
            <a:pPr marL="0" indent="0" algn="r">
              <a:buNone/>
            </a:pPr>
            <a:r>
              <a:rPr lang="fr-FR" i="1" dirty="0"/>
              <a:t>Domaines du socle : 2, 4 </a:t>
            </a:r>
            <a:endParaRPr lang="fr-FR" dirty="0"/>
          </a:p>
          <a:p>
            <a:endParaRPr lang="fr-FR" dirty="0"/>
          </a:p>
        </p:txBody>
      </p:sp>
    </p:spTree>
    <p:extLst>
      <p:ext uri="{BB962C8B-B14F-4D97-AF65-F5344CB8AC3E}">
        <p14:creationId xmlns:p14="http://schemas.microsoft.com/office/powerpoint/2010/main" val="4074506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Calculer (Cycle 4)</a:t>
            </a:r>
          </a:p>
        </p:txBody>
      </p:sp>
      <p:sp>
        <p:nvSpPr>
          <p:cNvPr id="3" name="Espace réservé du contenu 2"/>
          <p:cNvSpPr>
            <a:spLocks noGrp="1"/>
          </p:cNvSpPr>
          <p:nvPr>
            <p:ph idx="1"/>
          </p:nvPr>
        </p:nvSpPr>
        <p:spPr/>
        <p:txBody>
          <a:bodyPr/>
          <a:lstStyle/>
          <a:p>
            <a:r>
              <a:rPr lang="fr-FR" dirty="0"/>
              <a:t>Calculer avec des nombres rationnels, de manière exacte ou approchée, en combinant de façon appropriée le calcul mental, le calcul posé et le calcul instrumenté (calculatrice ou logiciel). </a:t>
            </a:r>
          </a:p>
          <a:p>
            <a:r>
              <a:rPr lang="fr-FR" dirty="0"/>
              <a:t>Contrôler la vraisemblance de ses résultats, notamment en estimant des ordres de grandeur ou en utilisant des encadrements. </a:t>
            </a:r>
          </a:p>
          <a:p>
            <a:r>
              <a:rPr lang="fr-FR" dirty="0"/>
              <a:t>Calculer en utilisant le langage algébrique (lettres, symboles, etc.). </a:t>
            </a:r>
          </a:p>
          <a:p>
            <a:pPr marL="0" indent="0">
              <a:buNone/>
            </a:pPr>
            <a:endParaRPr lang="fr-FR" i="1" dirty="0"/>
          </a:p>
          <a:p>
            <a:pPr marL="0" indent="0" algn="r">
              <a:buNone/>
            </a:pPr>
            <a:r>
              <a:rPr lang="fr-FR" i="1" dirty="0"/>
              <a:t>Domaine du socle : 4 </a:t>
            </a:r>
            <a:endParaRPr lang="fr-FR" dirty="0"/>
          </a:p>
          <a:p>
            <a:endParaRPr lang="fr-FR" dirty="0"/>
          </a:p>
        </p:txBody>
      </p:sp>
    </p:spTree>
    <p:extLst>
      <p:ext uri="{BB962C8B-B14F-4D97-AF65-F5344CB8AC3E}">
        <p14:creationId xmlns:p14="http://schemas.microsoft.com/office/powerpoint/2010/main" val="1196289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694F3C-F2A0-CE48-8DFC-A4A60B6107C5}"/>
              </a:ext>
            </a:extLst>
          </p:cNvPr>
          <p:cNvSpPr>
            <a:spLocks noGrp="1"/>
          </p:cNvSpPr>
          <p:nvPr>
            <p:ph type="title"/>
          </p:nvPr>
        </p:nvSpPr>
        <p:spPr/>
        <p:txBody>
          <a:bodyPr/>
          <a:lstStyle/>
          <a:p>
            <a:r>
              <a:rPr lang="fr-FR" dirty="0"/>
              <a:t>Calculer (Lycée)</a:t>
            </a:r>
          </a:p>
        </p:txBody>
      </p:sp>
      <p:sp>
        <p:nvSpPr>
          <p:cNvPr id="3" name="Espace réservé du contenu 2">
            <a:extLst>
              <a:ext uri="{FF2B5EF4-FFF2-40B4-BE49-F238E27FC236}">
                <a16:creationId xmlns:a16="http://schemas.microsoft.com/office/drawing/2014/main" id="{553CFA16-20EA-8648-8A28-B5A2FA7F5CD4}"/>
              </a:ext>
            </a:extLst>
          </p:cNvPr>
          <p:cNvSpPr>
            <a:spLocks noGrp="1"/>
          </p:cNvSpPr>
          <p:nvPr>
            <p:ph idx="1"/>
          </p:nvPr>
        </p:nvSpPr>
        <p:spPr/>
        <p:txBody>
          <a:bodyPr/>
          <a:lstStyle/>
          <a:p>
            <a:r>
              <a:rPr lang="fr-FR" dirty="0"/>
              <a:t>Effectuer un calcul automatisable à la main ou à l’aide d’un instrument (calculatrice, logiciel). </a:t>
            </a:r>
          </a:p>
          <a:p>
            <a:r>
              <a:rPr lang="fr-FR" dirty="0"/>
              <a:t>Mettre en </a:t>
            </a:r>
            <a:r>
              <a:rPr lang="fr-FR" dirty="0" err="1"/>
              <a:t>oeuvre</a:t>
            </a:r>
            <a:r>
              <a:rPr lang="fr-FR" dirty="0"/>
              <a:t> des algorithmes simples. </a:t>
            </a:r>
          </a:p>
          <a:p>
            <a:r>
              <a:rPr lang="fr-FR" dirty="0"/>
              <a:t>Exercer l’intelligence du calcul : organiser les différentes étapes d’un calcul complexe, choisir des transformations, effectuer des simplifications. </a:t>
            </a:r>
          </a:p>
          <a:p>
            <a:r>
              <a:rPr lang="fr-FR" dirty="0"/>
              <a:t>Contrôler les calculs (au moyen d’ordres de grandeur, de considérations de signe ou d’encadrement). </a:t>
            </a:r>
          </a:p>
        </p:txBody>
      </p:sp>
    </p:spTree>
    <p:extLst>
      <p:ext uri="{BB962C8B-B14F-4D97-AF65-F5344CB8AC3E}">
        <p14:creationId xmlns:p14="http://schemas.microsoft.com/office/powerpoint/2010/main" val="1648647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58A016-1FDF-3C43-9928-AEAE03B4B096}"/>
              </a:ext>
            </a:extLst>
          </p:cNvPr>
          <p:cNvSpPr>
            <a:spLocks noGrp="1"/>
          </p:cNvSpPr>
          <p:nvPr>
            <p:ph type="title"/>
          </p:nvPr>
        </p:nvSpPr>
        <p:spPr/>
        <p:txBody>
          <a:bodyPr/>
          <a:lstStyle/>
          <a:p>
            <a:r>
              <a:rPr lang="fr-FR" dirty="0"/>
              <a:t>Communiquer (Cycle 2)</a:t>
            </a:r>
          </a:p>
        </p:txBody>
      </p:sp>
      <p:sp>
        <p:nvSpPr>
          <p:cNvPr id="3" name="Espace réservé du contenu 2">
            <a:extLst>
              <a:ext uri="{FF2B5EF4-FFF2-40B4-BE49-F238E27FC236}">
                <a16:creationId xmlns:a16="http://schemas.microsoft.com/office/drawing/2014/main" id="{96AFC88C-FC26-9F46-946B-BB37BEA839D2}"/>
              </a:ext>
            </a:extLst>
          </p:cNvPr>
          <p:cNvSpPr>
            <a:spLocks noGrp="1"/>
          </p:cNvSpPr>
          <p:nvPr>
            <p:ph idx="1"/>
          </p:nvPr>
        </p:nvSpPr>
        <p:spPr/>
        <p:txBody>
          <a:bodyPr/>
          <a:lstStyle/>
          <a:p>
            <a:r>
              <a:rPr lang="fr-FR" dirty="0"/>
              <a:t>Utiliser l’oral et l’écrit, le langage naturel puis quelques représentations et quelques symboles pour expliciter des démarches, argumenter des raisonnements. </a:t>
            </a:r>
          </a:p>
          <a:p>
            <a:endParaRPr lang="fr-FR" dirty="0"/>
          </a:p>
          <a:p>
            <a:endParaRPr lang="fr-FR" dirty="0"/>
          </a:p>
          <a:p>
            <a:endParaRPr lang="fr-FR" dirty="0"/>
          </a:p>
          <a:p>
            <a:endParaRPr lang="fr-FR" dirty="0"/>
          </a:p>
          <a:p>
            <a:endParaRPr lang="fr-FR" dirty="0"/>
          </a:p>
          <a:p>
            <a:endParaRPr lang="fr-FR" dirty="0"/>
          </a:p>
          <a:p>
            <a:endParaRPr lang="fr-FR" dirty="0"/>
          </a:p>
          <a:p>
            <a:pPr marL="0" indent="0" algn="r">
              <a:buNone/>
            </a:pPr>
            <a:r>
              <a:rPr lang="fr-FR" i="1" dirty="0"/>
              <a:t>Domaines du socle : 1, 3 </a:t>
            </a:r>
            <a:endParaRPr lang="fr-FR" dirty="0"/>
          </a:p>
          <a:p>
            <a:endParaRPr lang="fr-FR" dirty="0"/>
          </a:p>
          <a:p>
            <a:pPr marL="0" indent="0">
              <a:buNone/>
            </a:pPr>
            <a:endParaRPr lang="fr-FR" dirty="0"/>
          </a:p>
        </p:txBody>
      </p:sp>
    </p:spTree>
    <p:extLst>
      <p:ext uri="{BB962C8B-B14F-4D97-AF65-F5344CB8AC3E}">
        <p14:creationId xmlns:p14="http://schemas.microsoft.com/office/powerpoint/2010/main" val="2456829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Communiquer (Cycle 3)</a:t>
            </a:r>
          </a:p>
        </p:txBody>
      </p:sp>
      <p:sp>
        <p:nvSpPr>
          <p:cNvPr id="3" name="Espace réservé du contenu 2"/>
          <p:cNvSpPr>
            <a:spLocks noGrp="1"/>
          </p:cNvSpPr>
          <p:nvPr>
            <p:ph idx="1"/>
          </p:nvPr>
        </p:nvSpPr>
        <p:spPr/>
        <p:txBody>
          <a:bodyPr/>
          <a:lstStyle/>
          <a:p>
            <a:r>
              <a:rPr lang="fr-FR" dirty="0"/>
              <a:t>Utiliser progressivement un vocabulaire adéquat et/ou des notations adaptées pour décrire une situation, exposer une argumentation. </a:t>
            </a:r>
          </a:p>
          <a:p>
            <a:r>
              <a:rPr lang="fr-FR" dirty="0"/>
              <a:t>Expliquer sa démarche ou son raisonnement, comprendre les explications d’un autre et argumenter dans l’échange. </a:t>
            </a:r>
          </a:p>
          <a:p>
            <a:endParaRPr lang="fr-FR" i="1" dirty="0"/>
          </a:p>
          <a:p>
            <a:pPr marL="0" indent="0" algn="r">
              <a:buNone/>
            </a:pPr>
            <a:endParaRPr lang="fr-FR" i="1" dirty="0"/>
          </a:p>
          <a:p>
            <a:pPr marL="0" indent="0" algn="r">
              <a:buNone/>
            </a:pPr>
            <a:endParaRPr lang="fr-FR" i="1" dirty="0"/>
          </a:p>
          <a:p>
            <a:pPr marL="0" indent="0" algn="r">
              <a:buNone/>
            </a:pPr>
            <a:endParaRPr lang="fr-FR" i="1" dirty="0"/>
          </a:p>
          <a:p>
            <a:pPr marL="0" indent="0" algn="r">
              <a:buNone/>
            </a:pPr>
            <a:endParaRPr lang="fr-FR" i="1" dirty="0"/>
          </a:p>
          <a:p>
            <a:pPr marL="0" indent="0" algn="r">
              <a:buNone/>
            </a:pPr>
            <a:r>
              <a:rPr lang="fr-FR" i="1" dirty="0"/>
              <a:t>Domaines du socle : 1, 3 </a:t>
            </a:r>
            <a:endParaRPr lang="fr-FR" dirty="0"/>
          </a:p>
          <a:p>
            <a:endParaRPr lang="fr-FR" dirty="0"/>
          </a:p>
        </p:txBody>
      </p:sp>
    </p:spTree>
    <p:extLst>
      <p:ext uri="{BB962C8B-B14F-4D97-AF65-F5344CB8AC3E}">
        <p14:creationId xmlns:p14="http://schemas.microsoft.com/office/powerpoint/2010/main" val="3759214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Communiquer (Cycle 4)</a:t>
            </a:r>
          </a:p>
        </p:txBody>
      </p:sp>
      <p:sp>
        <p:nvSpPr>
          <p:cNvPr id="3" name="Espace réservé du contenu 2"/>
          <p:cNvSpPr>
            <a:spLocks noGrp="1"/>
          </p:cNvSpPr>
          <p:nvPr>
            <p:ph idx="1"/>
          </p:nvPr>
        </p:nvSpPr>
        <p:spPr/>
        <p:txBody>
          <a:bodyPr/>
          <a:lstStyle/>
          <a:p>
            <a:r>
              <a:rPr lang="fr-FR" dirty="0"/>
              <a:t>Faire le lien entre le langage naturel et le langage algébrique. Distinguer des spécificités du langage mathématique par rapport à la langue française. </a:t>
            </a:r>
          </a:p>
          <a:p>
            <a:r>
              <a:rPr lang="fr-FR" dirty="0"/>
              <a:t>Expliquer à l’oral ou à l’écrit (sa démarche, son raisonnement, un calcul, un protocole de construction géométrique, un algorithme), comprendre les explications d’un autre et argumenter dans l’échange. </a:t>
            </a:r>
          </a:p>
          <a:p>
            <a:r>
              <a:rPr lang="fr-FR" dirty="0"/>
              <a:t>Vérifier la validité d’une information et distinguer ce qui est objectif et ce qui est subjectif ; lire, interpréter, commenter, produire des tableaux, des graphiques, des diagrammes. </a:t>
            </a:r>
          </a:p>
          <a:p>
            <a:pPr marL="0" indent="0" algn="r">
              <a:buNone/>
            </a:pPr>
            <a:r>
              <a:rPr lang="fr-FR" i="1" dirty="0"/>
              <a:t>Domaines du socle : 1, 3 </a:t>
            </a:r>
            <a:endParaRPr lang="fr-FR" dirty="0"/>
          </a:p>
          <a:p>
            <a:endParaRPr lang="fr-FR" dirty="0"/>
          </a:p>
        </p:txBody>
      </p:sp>
    </p:spTree>
    <p:extLst>
      <p:ext uri="{BB962C8B-B14F-4D97-AF65-F5344CB8AC3E}">
        <p14:creationId xmlns:p14="http://schemas.microsoft.com/office/powerpoint/2010/main" val="1521465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33DF0A-9845-BF4C-BBE6-812DFFC2699F}"/>
              </a:ext>
            </a:extLst>
          </p:cNvPr>
          <p:cNvSpPr>
            <a:spLocks noGrp="1"/>
          </p:cNvSpPr>
          <p:nvPr>
            <p:ph type="title"/>
          </p:nvPr>
        </p:nvSpPr>
        <p:spPr/>
        <p:txBody>
          <a:bodyPr/>
          <a:lstStyle/>
          <a:p>
            <a:r>
              <a:rPr lang="fr-FR" dirty="0"/>
              <a:t>Communiquer (Lycée)</a:t>
            </a:r>
          </a:p>
        </p:txBody>
      </p:sp>
      <p:sp>
        <p:nvSpPr>
          <p:cNvPr id="3" name="Espace réservé du contenu 2">
            <a:extLst>
              <a:ext uri="{FF2B5EF4-FFF2-40B4-BE49-F238E27FC236}">
                <a16:creationId xmlns:a16="http://schemas.microsoft.com/office/drawing/2014/main" id="{B5065149-3A6B-704D-B64E-5D534414DD89}"/>
              </a:ext>
            </a:extLst>
          </p:cNvPr>
          <p:cNvSpPr>
            <a:spLocks noGrp="1"/>
          </p:cNvSpPr>
          <p:nvPr>
            <p:ph idx="1"/>
          </p:nvPr>
        </p:nvSpPr>
        <p:spPr/>
        <p:txBody>
          <a:bodyPr/>
          <a:lstStyle/>
          <a:p>
            <a:r>
              <a:rPr lang="fr-FR" dirty="0"/>
              <a:t>Opérer la conversion entre le langage naturel et le langage symbolique formel. </a:t>
            </a:r>
          </a:p>
          <a:p>
            <a:r>
              <a:rPr lang="fr-FR" dirty="0"/>
              <a:t>Développer une argumentation mathématique correcte à l’écrit ou à l’oral. </a:t>
            </a:r>
          </a:p>
          <a:p>
            <a:r>
              <a:rPr lang="fr-FR" dirty="0"/>
              <a:t>Critiquer une démarche ou un résultat. </a:t>
            </a:r>
          </a:p>
          <a:p>
            <a:r>
              <a:rPr lang="fr-FR" dirty="0"/>
              <a:t>S’exprimer avec clarté et précision à l’oral et à l’écrit. </a:t>
            </a:r>
          </a:p>
          <a:p>
            <a:pPr marL="0" indent="0">
              <a:buNone/>
            </a:pPr>
            <a:endParaRPr lang="fr-FR" dirty="0"/>
          </a:p>
        </p:txBody>
      </p:sp>
    </p:spTree>
    <p:extLst>
      <p:ext uri="{BB962C8B-B14F-4D97-AF65-F5344CB8AC3E}">
        <p14:creationId xmlns:p14="http://schemas.microsoft.com/office/powerpoint/2010/main" val="349909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Chercher (Cycle 3)</a:t>
            </a:r>
          </a:p>
        </p:txBody>
      </p:sp>
      <p:sp>
        <p:nvSpPr>
          <p:cNvPr id="3" name="Espace réservé du contenu 2"/>
          <p:cNvSpPr>
            <a:spLocks noGrp="1"/>
          </p:cNvSpPr>
          <p:nvPr>
            <p:ph idx="1"/>
          </p:nvPr>
        </p:nvSpPr>
        <p:spPr/>
        <p:txBody>
          <a:bodyPr/>
          <a:lstStyle/>
          <a:p>
            <a:r>
              <a:rPr lang="fr-FR" dirty="0"/>
              <a:t>Prélever et organiser les informations nécessaires à la résolution de problèmes à partir de supports variés : textes, tableaux, diagrammes, graphiques, dessins, schémas, etc. </a:t>
            </a:r>
          </a:p>
          <a:p>
            <a:r>
              <a:rPr lang="fr-FR" dirty="0"/>
              <a:t>S’engager dans une démarche, observer, questionner, manipuler, expérimenter, émettre des hypothèses, en mobilisant des outils ou des procédures mathématiques déjà rencontrées, en élaborant un raisonnement adapté à une situation nouvelle. </a:t>
            </a:r>
          </a:p>
          <a:p>
            <a:r>
              <a:rPr lang="fr-FR" dirty="0"/>
              <a:t>Tester, essayer plusieurs pistes de résolution. </a:t>
            </a:r>
          </a:p>
          <a:p>
            <a:pPr marL="0" indent="0">
              <a:buNone/>
            </a:pPr>
            <a:endParaRPr lang="fr-FR" i="1" dirty="0"/>
          </a:p>
          <a:p>
            <a:pPr marL="0" indent="0" algn="r">
              <a:buNone/>
            </a:pPr>
            <a:r>
              <a:rPr lang="fr-FR" i="1" dirty="0"/>
              <a:t>Domaines du socle : 2, 4 </a:t>
            </a:r>
            <a:endParaRPr lang="fr-FR" dirty="0"/>
          </a:p>
          <a:p>
            <a:pPr marL="0" indent="0">
              <a:buNone/>
            </a:pPr>
            <a:endParaRPr lang="fr-FR" dirty="0"/>
          </a:p>
        </p:txBody>
      </p:sp>
    </p:spTree>
    <p:extLst>
      <p:ext uri="{BB962C8B-B14F-4D97-AF65-F5344CB8AC3E}">
        <p14:creationId xmlns:p14="http://schemas.microsoft.com/office/powerpoint/2010/main" val="94599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Chercher (Cycle 4)</a:t>
            </a:r>
          </a:p>
        </p:txBody>
      </p:sp>
      <p:sp>
        <p:nvSpPr>
          <p:cNvPr id="3" name="Espace réservé du contenu 2"/>
          <p:cNvSpPr>
            <a:spLocks noGrp="1"/>
          </p:cNvSpPr>
          <p:nvPr>
            <p:ph idx="1"/>
          </p:nvPr>
        </p:nvSpPr>
        <p:spPr/>
        <p:txBody>
          <a:bodyPr/>
          <a:lstStyle/>
          <a:p>
            <a:r>
              <a:rPr lang="fr-FR" dirty="0"/>
              <a:t>Extraire d’un document les informations utiles, les reformuler, les organiser, les confronter à ses connaissances. </a:t>
            </a:r>
          </a:p>
          <a:p>
            <a:r>
              <a:rPr lang="fr-FR" dirty="0"/>
              <a:t>S’engager dans une démarche scientifique, observer, questionner, manipuler, expérimenter (sur une feuille de papier, avec des objets, à l’aide de logiciels), émettre des hypothèses, chercher des exemples ou des contre-exemples, simplifier ou particulariser une situation, émettre une conjecture. </a:t>
            </a:r>
          </a:p>
          <a:p>
            <a:r>
              <a:rPr lang="fr-FR" dirty="0"/>
              <a:t>Tester, essayer plusieurs pistes de résolution. </a:t>
            </a:r>
          </a:p>
          <a:p>
            <a:r>
              <a:rPr lang="fr-FR" dirty="0"/>
              <a:t> Décomposer un problème en sous-problèmes. </a:t>
            </a:r>
          </a:p>
          <a:p>
            <a:pPr marL="0" indent="0" algn="r">
              <a:buNone/>
            </a:pPr>
            <a:r>
              <a:rPr lang="fr-FR" i="1" dirty="0"/>
              <a:t>Domaines du socle : 2, 4 </a:t>
            </a:r>
            <a:endParaRPr lang="fr-FR" dirty="0"/>
          </a:p>
          <a:p>
            <a:endParaRPr lang="fr-FR" dirty="0"/>
          </a:p>
        </p:txBody>
      </p:sp>
    </p:spTree>
    <p:extLst>
      <p:ext uri="{BB962C8B-B14F-4D97-AF65-F5344CB8AC3E}">
        <p14:creationId xmlns:p14="http://schemas.microsoft.com/office/powerpoint/2010/main" val="3183479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0E66F0-8153-D043-8793-127BFD66A854}"/>
              </a:ext>
            </a:extLst>
          </p:cNvPr>
          <p:cNvSpPr>
            <a:spLocks noGrp="1"/>
          </p:cNvSpPr>
          <p:nvPr>
            <p:ph type="title"/>
          </p:nvPr>
        </p:nvSpPr>
        <p:spPr/>
        <p:txBody>
          <a:bodyPr/>
          <a:lstStyle/>
          <a:p>
            <a:r>
              <a:rPr lang="fr-FR" dirty="0"/>
              <a:t>Chercher (Lycée)</a:t>
            </a:r>
          </a:p>
        </p:txBody>
      </p:sp>
      <p:sp>
        <p:nvSpPr>
          <p:cNvPr id="3" name="Espace réservé du contenu 2">
            <a:extLst>
              <a:ext uri="{FF2B5EF4-FFF2-40B4-BE49-F238E27FC236}">
                <a16:creationId xmlns:a16="http://schemas.microsoft.com/office/drawing/2014/main" id="{8E2B572F-38FD-4F48-8E6D-1552A4E6205C}"/>
              </a:ext>
            </a:extLst>
          </p:cNvPr>
          <p:cNvSpPr>
            <a:spLocks noGrp="1"/>
          </p:cNvSpPr>
          <p:nvPr>
            <p:ph idx="1"/>
          </p:nvPr>
        </p:nvSpPr>
        <p:spPr/>
        <p:txBody>
          <a:bodyPr/>
          <a:lstStyle/>
          <a:p>
            <a:pPr marL="0" indent="0">
              <a:buNone/>
            </a:pPr>
            <a:r>
              <a:rPr lang="fr-FR" b="1" dirty="0"/>
              <a:t> </a:t>
            </a:r>
            <a:r>
              <a:rPr lang="fr-FR" dirty="0"/>
              <a:t>Analyser un problème. </a:t>
            </a:r>
          </a:p>
          <a:p>
            <a:r>
              <a:rPr lang="fr-FR" dirty="0"/>
              <a:t>Extraire, organiser et traiter l’information utile. </a:t>
            </a:r>
          </a:p>
          <a:p>
            <a:r>
              <a:rPr lang="fr-FR" dirty="0"/>
              <a:t>Observer, s’engager dans une démarche, expérimenter en utilisant éventuellement des outils logiciels, chercher des exemples ou des contre-exemples, simplifier ou particulariser une situation, reformuler un problème, émettre une conjecture. </a:t>
            </a:r>
          </a:p>
          <a:p>
            <a:r>
              <a:rPr lang="fr-FR" dirty="0"/>
              <a:t>Valider, corriger une démarche, ou en adopter une nouvelle. </a:t>
            </a:r>
          </a:p>
          <a:p>
            <a:endParaRPr lang="fr-FR" dirty="0"/>
          </a:p>
        </p:txBody>
      </p:sp>
    </p:spTree>
    <p:extLst>
      <p:ext uri="{BB962C8B-B14F-4D97-AF65-F5344CB8AC3E}">
        <p14:creationId xmlns:p14="http://schemas.microsoft.com/office/powerpoint/2010/main" val="4163829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E75ED6-D2A0-CA43-8AD5-5E0C8CC5A133}"/>
              </a:ext>
            </a:extLst>
          </p:cNvPr>
          <p:cNvSpPr>
            <a:spLocks noGrp="1"/>
          </p:cNvSpPr>
          <p:nvPr>
            <p:ph type="title"/>
          </p:nvPr>
        </p:nvSpPr>
        <p:spPr/>
        <p:txBody>
          <a:bodyPr/>
          <a:lstStyle/>
          <a:p>
            <a:r>
              <a:rPr lang="fr-FR" dirty="0"/>
              <a:t>Modéliser (Cycle 2)</a:t>
            </a:r>
          </a:p>
        </p:txBody>
      </p:sp>
      <p:sp>
        <p:nvSpPr>
          <p:cNvPr id="3" name="Espace réservé du contenu 2">
            <a:extLst>
              <a:ext uri="{FF2B5EF4-FFF2-40B4-BE49-F238E27FC236}">
                <a16:creationId xmlns:a16="http://schemas.microsoft.com/office/drawing/2014/main" id="{242DFC03-71D1-4643-ADC4-FE010EB9EA72}"/>
              </a:ext>
            </a:extLst>
          </p:cNvPr>
          <p:cNvSpPr>
            <a:spLocks noGrp="1"/>
          </p:cNvSpPr>
          <p:nvPr>
            <p:ph idx="1"/>
          </p:nvPr>
        </p:nvSpPr>
        <p:spPr/>
        <p:txBody>
          <a:bodyPr>
            <a:normAutofit lnSpcReduction="10000"/>
          </a:bodyPr>
          <a:lstStyle/>
          <a:p>
            <a:r>
              <a:rPr lang="fr-FR" dirty="0"/>
              <a:t>Utiliser des outils mathématiques pour résoudre des problèmes concrets, notamment des problèmes portant sur des grandeurs et leurs mesures. </a:t>
            </a:r>
          </a:p>
          <a:p>
            <a:r>
              <a:rPr lang="fr-FR" dirty="0"/>
              <a:t>Réaliser que certains problèmes relèvent de situations additives, d’autres de situations multiplicatives, de partages ou de groupements. </a:t>
            </a:r>
          </a:p>
          <a:p>
            <a:r>
              <a:rPr lang="fr-FR" dirty="0"/>
              <a:t>Reconnaitre des formes dans des objets réels et les reproduire géométriquement. </a:t>
            </a:r>
          </a:p>
          <a:p>
            <a:endParaRPr lang="fr-FR" dirty="0"/>
          </a:p>
          <a:p>
            <a:endParaRPr lang="fr-FR" dirty="0"/>
          </a:p>
          <a:p>
            <a:endParaRPr lang="fr-FR" dirty="0"/>
          </a:p>
          <a:p>
            <a:pPr marL="0" indent="0" algn="r">
              <a:buNone/>
            </a:pPr>
            <a:r>
              <a:rPr lang="fr-FR" i="1" dirty="0"/>
              <a:t>Domaines du socle : 1, 2, 4 </a:t>
            </a:r>
            <a:endParaRPr lang="fr-FR" dirty="0"/>
          </a:p>
        </p:txBody>
      </p:sp>
    </p:spTree>
    <p:extLst>
      <p:ext uri="{BB962C8B-B14F-4D97-AF65-F5344CB8AC3E}">
        <p14:creationId xmlns:p14="http://schemas.microsoft.com/office/powerpoint/2010/main" val="46196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Modéliser (Cycle 3)</a:t>
            </a:r>
          </a:p>
        </p:txBody>
      </p:sp>
      <p:sp>
        <p:nvSpPr>
          <p:cNvPr id="3" name="Espace réservé du contenu 2"/>
          <p:cNvSpPr>
            <a:spLocks noGrp="1"/>
          </p:cNvSpPr>
          <p:nvPr>
            <p:ph idx="1"/>
          </p:nvPr>
        </p:nvSpPr>
        <p:spPr/>
        <p:txBody>
          <a:bodyPr/>
          <a:lstStyle/>
          <a:p>
            <a:pPr>
              <a:buFontTx/>
              <a:buChar char="•"/>
            </a:pPr>
            <a:r>
              <a:rPr lang="fr-FR" dirty="0"/>
              <a:t>Utiliser les mathématiques pour résoudre quelques problèmes issus de situations de la vie quotidienne. </a:t>
            </a:r>
          </a:p>
          <a:p>
            <a:pPr>
              <a:buFontTx/>
              <a:buChar char="•"/>
            </a:pPr>
            <a:r>
              <a:rPr lang="fr-FR" dirty="0"/>
              <a:t>Reconnaître et distinguer des problèmes relevant de situations additives, multiplicatives, de proportionnalité. </a:t>
            </a:r>
          </a:p>
          <a:p>
            <a:r>
              <a:rPr lang="fr-FR" dirty="0"/>
              <a:t>Reconnaître des situations réelles pouvant être modélisées par des relations géométriques (alignement, parallélisme, perpendicularité, symétrie). </a:t>
            </a:r>
          </a:p>
          <a:p>
            <a:r>
              <a:rPr lang="fr-FR" dirty="0"/>
              <a:t>Utiliser des propriétés géométriques pour reconnaître des objets. </a:t>
            </a:r>
          </a:p>
          <a:p>
            <a:pPr marL="0" indent="0">
              <a:buNone/>
            </a:pPr>
            <a:endParaRPr lang="fr-FR" i="1" dirty="0"/>
          </a:p>
          <a:p>
            <a:pPr marL="0" indent="0" algn="r">
              <a:buNone/>
            </a:pPr>
            <a:r>
              <a:rPr lang="fr-FR" i="1" dirty="0"/>
              <a:t>Domaines du socle : 1, 2, 4 </a:t>
            </a:r>
            <a:endParaRPr lang="fr-FR" dirty="0"/>
          </a:p>
          <a:p>
            <a:endParaRPr lang="fr-FR" dirty="0"/>
          </a:p>
        </p:txBody>
      </p:sp>
    </p:spTree>
    <p:extLst>
      <p:ext uri="{BB962C8B-B14F-4D97-AF65-F5344CB8AC3E}">
        <p14:creationId xmlns:p14="http://schemas.microsoft.com/office/powerpoint/2010/main" val="124529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Modéliser (Cycle 4)</a:t>
            </a:r>
          </a:p>
        </p:txBody>
      </p:sp>
      <p:sp>
        <p:nvSpPr>
          <p:cNvPr id="3" name="Espace réservé du contenu 2"/>
          <p:cNvSpPr>
            <a:spLocks noGrp="1"/>
          </p:cNvSpPr>
          <p:nvPr>
            <p:ph idx="1"/>
          </p:nvPr>
        </p:nvSpPr>
        <p:spPr/>
        <p:txBody>
          <a:bodyPr/>
          <a:lstStyle/>
          <a:p>
            <a:r>
              <a:rPr lang="fr-FR" dirty="0"/>
              <a:t>Reconnaître des situations de proportionnalité et résoudre les problèmes correspondants. </a:t>
            </a:r>
          </a:p>
          <a:p>
            <a:r>
              <a:rPr lang="fr-FR" dirty="0"/>
              <a:t>Traduire en langage mathématique une situation réelle (par exemple, à l’aide d’équations, de fonctions, de configurations géométriques, d’outils statistiques). </a:t>
            </a:r>
          </a:p>
          <a:p>
            <a:r>
              <a:rPr lang="fr-FR" dirty="0"/>
              <a:t>Comprendre et utiliser une simulation numérique ou géométrique. </a:t>
            </a:r>
          </a:p>
          <a:p>
            <a:r>
              <a:rPr lang="fr-FR" dirty="0"/>
              <a:t>Valider ou invalider un modèle, comparer une situation à un modèle connu (par exemple un modèle aléatoire). </a:t>
            </a:r>
          </a:p>
          <a:p>
            <a:pPr marL="0" indent="0">
              <a:buNone/>
            </a:pPr>
            <a:endParaRPr lang="fr-FR" i="1" dirty="0"/>
          </a:p>
          <a:p>
            <a:pPr marL="0" indent="0" algn="r">
              <a:buNone/>
            </a:pPr>
            <a:r>
              <a:rPr lang="fr-FR" i="1" dirty="0"/>
              <a:t>Domaines du socle : 1, 2, 4 </a:t>
            </a:r>
            <a:endParaRPr lang="fr-FR" dirty="0"/>
          </a:p>
          <a:p>
            <a:endParaRPr lang="fr-FR" dirty="0"/>
          </a:p>
        </p:txBody>
      </p:sp>
    </p:spTree>
    <p:extLst>
      <p:ext uri="{BB962C8B-B14F-4D97-AF65-F5344CB8AC3E}">
        <p14:creationId xmlns:p14="http://schemas.microsoft.com/office/powerpoint/2010/main" val="220375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5A44F1-C7CE-AB43-BFEE-A7DC93EEB86B}"/>
              </a:ext>
            </a:extLst>
          </p:cNvPr>
          <p:cNvSpPr>
            <a:spLocks noGrp="1"/>
          </p:cNvSpPr>
          <p:nvPr>
            <p:ph type="title"/>
          </p:nvPr>
        </p:nvSpPr>
        <p:spPr/>
        <p:txBody>
          <a:bodyPr/>
          <a:lstStyle/>
          <a:p>
            <a:r>
              <a:rPr lang="fr-FR" dirty="0"/>
              <a:t>Modéliser (Lycée)</a:t>
            </a:r>
          </a:p>
        </p:txBody>
      </p:sp>
      <p:sp>
        <p:nvSpPr>
          <p:cNvPr id="3" name="Espace réservé du contenu 2">
            <a:extLst>
              <a:ext uri="{FF2B5EF4-FFF2-40B4-BE49-F238E27FC236}">
                <a16:creationId xmlns:a16="http://schemas.microsoft.com/office/drawing/2014/main" id="{8C3FD4B2-9C2B-FC4E-BB19-53619FD9CA22}"/>
              </a:ext>
            </a:extLst>
          </p:cNvPr>
          <p:cNvSpPr>
            <a:spLocks noGrp="1"/>
          </p:cNvSpPr>
          <p:nvPr>
            <p:ph idx="1"/>
          </p:nvPr>
        </p:nvSpPr>
        <p:spPr/>
        <p:txBody>
          <a:bodyPr/>
          <a:lstStyle/>
          <a:p>
            <a:r>
              <a:rPr lang="fr-FR" dirty="0"/>
              <a:t>Traduire en langage mathématique une situation réelle (à l’aide d’équations, de suites, de fonctions, de configurations géométriques, de graphes, de lois de probabilité, d’outils statistiques …). </a:t>
            </a:r>
          </a:p>
          <a:p>
            <a:r>
              <a:rPr lang="fr-FR" dirty="0"/>
              <a:t>Utiliser, comprendre, élaborer une simulation numérique ou géométrique prenant appui sur la modélisation et utilisant un logiciel. </a:t>
            </a:r>
          </a:p>
          <a:p>
            <a:r>
              <a:rPr lang="fr-FR" dirty="0"/>
              <a:t>Valider ou invalider un modèle. </a:t>
            </a:r>
          </a:p>
          <a:p>
            <a:endParaRPr lang="fr-FR" dirty="0"/>
          </a:p>
        </p:txBody>
      </p:sp>
    </p:spTree>
    <p:extLst>
      <p:ext uri="{BB962C8B-B14F-4D97-AF65-F5344CB8AC3E}">
        <p14:creationId xmlns:p14="http://schemas.microsoft.com/office/powerpoint/2010/main" val="34571211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Personnalisée 8">
      <a:dk1>
        <a:srgbClr val="292934"/>
      </a:dk1>
      <a:lt1>
        <a:srgbClr val="FFFFFF"/>
      </a:lt1>
      <a:dk2>
        <a:srgbClr val="F2331A"/>
      </a:dk2>
      <a:lt2>
        <a:srgbClr val="F3F2DC"/>
      </a:lt2>
      <a:accent1>
        <a:srgbClr val="555555"/>
      </a:accent1>
      <a:accent2>
        <a:srgbClr val="AD8F67"/>
      </a:accent2>
      <a:accent3>
        <a:srgbClr val="030202"/>
      </a:accent3>
      <a:accent4>
        <a:srgbClr val="010102"/>
      </a:accent4>
      <a:accent5>
        <a:srgbClr val="00000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Clarté.thmx</Template>
  <TotalTime>1850</TotalTime>
  <Words>1798</Words>
  <Application>Microsoft Macintosh PowerPoint</Application>
  <PresentationFormat>Affichage à l'écran (4:3)</PresentationFormat>
  <Paragraphs>172</Paragraphs>
  <Slides>25</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25</vt:i4>
      </vt:variant>
    </vt:vector>
  </HeadingPairs>
  <TitlesOfParts>
    <vt:vector size="28" baseType="lpstr">
      <vt:lpstr>Arial</vt:lpstr>
      <vt:lpstr>Calibri</vt:lpstr>
      <vt:lpstr>Clarté</vt:lpstr>
      <vt:lpstr>Les six compétences majeures des mathématiques</vt:lpstr>
      <vt:lpstr>Chercher (Cycle 2)</vt:lpstr>
      <vt:lpstr>Chercher (Cycle 3)</vt:lpstr>
      <vt:lpstr>Chercher (Cycle 4)</vt:lpstr>
      <vt:lpstr>Chercher (Lycée)</vt:lpstr>
      <vt:lpstr>Modéliser (Cycle 2)</vt:lpstr>
      <vt:lpstr>Modéliser (Cycle 3)</vt:lpstr>
      <vt:lpstr>Modéliser (Cycle 4)</vt:lpstr>
      <vt:lpstr>Modéliser (Lycée)</vt:lpstr>
      <vt:lpstr>Représenter (Cycle 2)</vt:lpstr>
      <vt:lpstr>Représenter (Cycle 3)</vt:lpstr>
      <vt:lpstr>Représenter (Cycle 4)</vt:lpstr>
      <vt:lpstr>Représenter (Lycée)</vt:lpstr>
      <vt:lpstr>Raisonner (Cycle 2)</vt:lpstr>
      <vt:lpstr>Raisonner (Cycle 3)</vt:lpstr>
      <vt:lpstr>Raisonner (Cycle 4)</vt:lpstr>
      <vt:lpstr>Raisonner (Lycée)</vt:lpstr>
      <vt:lpstr>Calculer (Cycle 2)</vt:lpstr>
      <vt:lpstr>Calculer (Cycle 3)</vt:lpstr>
      <vt:lpstr>Calculer (Cycle 4)</vt:lpstr>
      <vt:lpstr>Calculer (Lycée)</vt:lpstr>
      <vt:lpstr>Communiquer (Cycle 2)</vt:lpstr>
      <vt:lpstr>Communiquer (Cycle 3)</vt:lpstr>
      <vt:lpstr>Communiquer (Cycle 4)</vt:lpstr>
      <vt:lpstr>Communiquer (Lycée)</vt:lpstr>
    </vt:vector>
  </TitlesOfParts>
  <Company>DSI-Rectorat de Versailles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du collège</dc:title>
  <dc:creator>Evelyne Roudneff</dc:creator>
  <cp:lastModifiedBy>joffrey zolnet</cp:lastModifiedBy>
  <cp:revision>200</cp:revision>
  <dcterms:created xsi:type="dcterms:W3CDTF">2016-01-04T09:55:32Z</dcterms:created>
  <dcterms:modified xsi:type="dcterms:W3CDTF">2021-11-19T10:18:42Z</dcterms:modified>
</cp:coreProperties>
</file>