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96" r:id="rId9"/>
    <p:sldId id="297" r:id="rId10"/>
    <p:sldId id="263" r:id="rId11"/>
    <p:sldId id="264" r:id="rId12"/>
    <p:sldId id="265" r:id="rId13"/>
    <p:sldId id="266" r:id="rId14"/>
    <p:sldId id="267" r:id="rId15"/>
    <p:sldId id="268" r:id="rId16"/>
    <p:sldId id="282" r:id="rId17"/>
    <p:sldId id="284" r:id="rId18"/>
    <p:sldId id="283" r:id="rId19"/>
    <p:sldId id="269" r:id="rId20"/>
    <p:sldId id="270" r:id="rId21"/>
    <p:sldId id="271" r:id="rId22"/>
    <p:sldId id="272" r:id="rId23"/>
    <p:sldId id="273" r:id="rId24"/>
    <p:sldId id="274" r:id="rId25"/>
    <p:sldId id="275" r:id="rId26"/>
    <p:sldId id="277" r:id="rId27"/>
    <p:sldId id="280" r:id="rId28"/>
    <p:sldId id="281" r:id="rId29"/>
    <p:sldId id="278" r:id="rId30"/>
    <p:sldId id="279" r:id="rId31"/>
    <p:sldId id="276" r:id="rId32"/>
    <p:sldId id="285" r:id="rId3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44" autoAdjust="0"/>
  </p:normalViewPr>
  <p:slideViewPr>
    <p:cSldViewPr>
      <p:cViewPr varScale="1">
        <p:scale>
          <a:sx n="55" d="100"/>
          <a:sy n="55" d="100"/>
        </p:scale>
        <p:origin x="1836" y="66"/>
      </p:cViewPr>
      <p:guideLst>
        <p:guide orient="horz" pos="2160"/>
        <p:guide pos="2880"/>
      </p:guideLst>
    </p:cSldViewPr>
  </p:slideViewPr>
  <p:notesTextViewPr>
    <p:cViewPr>
      <p:scale>
        <a:sx n="1" d="1"/>
        <a:sy n="1" d="1"/>
      </p:scale>
      <p:origin x="0" y="0"/>
    </p:cViewPr>
  </p:notesTextViewPr>
  <p:sorterViewPr>
    <p:cViewPr>
      <p:scale>
        <a:sx n="100" d="100"/>
        <a:sy n="100" d="100"/>
      </p:scale>
      <p:origin x="0" y="10680"/>
    </p:cViewPr>
  </p:sorterViewPr>
  <p:notesViewPr>
    <p:cSldViewPr>
      <p:cViewPr>
        <p:scale>
          <a:sx n="40" d="100"/>
          <a:sy n="40" d="100"/>
        </p:scale>
        <p:origin x="-1500"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50D6C6-0130-41A4-BFB5-682FBBF5DFA7}" type="datetimeFigureOut">
              <a:rPr lang="fr-FR" smtClean="0"/>
              <a:t>22/09/2016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A2AC8A-3620-44ED-A465-1DBA0F4F46B1}" type="slidenum">
              <a:rPr lang="fr-FR" smtClean="0"/>
              <a:t>‹N°›</a:t>
            </a:fld>
            <a:endParaRPr lang="fr-FR"/>
          </a:p>
        </p:txBody>
      </p:sp>
    </p:spTree>
    <p:extLst>
      <p:ext uri="{BB962C8B-B14F-4D97-AF65-F5344CB8AC3E}">
        <p14:creationId xmlns:p14="http://schemas.microsoft.com/office/powerpoint/2010/main" val="893385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a:t>
            </a:fld>
            <a:endParaRPr lang="fr-FR"/>
          </a:p>
        </p:txBody>
      </p:sp>
    </p:spTree>
    <p:extLst>
      <p:ext uri="{BB962C8B-B14F-4D97-AF65-F5344CB8AC3E}">
        <p14:creationId xmlns:p14="http://schemas.microsoft.com/office/powerpoint/2010/main" val="417306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11</a:t>
            </a:fld>
            <a:endParaRPr lang="fr-FR"/>
          </a:p>
        </p:txBody>
      </p:sp>
    </p:spTree>
    <p:extLst>
      <p:ext uri="{BB962C8B-B14F-4D97-AF65-F5344CB8AC3E}">
        <p14:creationId xmlns:p14="http://schemas.microsoft.com/office/powerpoint/2010/main" val="2836702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12</a:t>
            </a:fld>
            <a:endParaRPr lang="fr-FR"/>
          </a:p>
        </p:txBody>
      </p:sp>
    </p:spTree>
    <p:extLst>
      <p:ext uri="{BB962C8B-B14F-4D97-AF65-F5344CB8AC3E}">
        <p14:creationId xmlns:p14="http://schemas.microsoft.com/office/powerpoint/2010/main" val="4048600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13</a:t>
            </a:fld>
            <a:endParaRPr lang="fr-FR"/>
          </a:p>
        </p:txBody>
      </p:sp>
    </p:spTree>
    <p:extLst>
      <p:ext uri="{BB962C8B-B14F-4D97-AF65-F5344CB8AC3E}">
        <p14:creationId xmlns:p14="http://schemas.microsoft.com/office/powerpoint/2010/main" val="3102482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14</a:t>
            </a:fld>
            <a:endParaRPr lang="fr-FR"/>
          </a:p>
        </p:txBody>
      </p:sp>
    </p:spTree>
    <p:extLst>
      <p:ext uri="{BB962C8B-B14F-4D97-AF65-F5344CB8AC3E}">
        <p14:creationId xmlns:p14="http://schemas.microsoft.com/office/powerpoint/2010/main" val="3919758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15</a:t>
            </a:fld>
            <a:endParaRPr lang="fr-FR"/>
          </a:p>
        </p:txBody>
      </p:sp>
    </p:spTree>
    <p:extLst>
      <p:ext uri="{BB962C8B-B14F-4D97-AF65-F5344CB8AC3E}">
        <p14:creationId xmlns:p14="http://schemas.microsoft.com/office/powerpoint/2010/main" val="2241157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16</a:t>
            </a:fld>
            <a:endParaRPr lang="fr-FR"/>
          </a:p>
        </p:txBody>
      </p:sp>
    </p:spTree>
    <p:extLst>
      <p:ext uri="{BB962C8B-B14F-4D97-AF65-F5344CB8AC3E}">
        <p14:creationId xmlns:p14="http://schemas.microsoft.com/office/powerpoint/2010/main" val="1273854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17</a:t>
            </a:fld>
            <a:endParaRPr lang="fr-FR"/>
          </a:p>
        </p:txBody>
      </p:sp>
    </p:spTree>
    <p:extLst>
      <p:ext uri="{BB962C8B-B14F-4D97-AF65-F5344CB8AC3E}">
        <p14:creationId xmlns:p14="http://schemas.microsoft.com/office/powerpoint/2010/main" val="3023094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18</a:t>
            </a:fld>
            <a:endParaRPr lang="fr-FR"/>
          </a:p>
        </p:txBody>
      </p:sp>
    </p:spTree>
    <p:extLst>
      <p:ext uri="{BB962C8B-B14F-4D97-AF65-F5344CB8AC3E}">
        <p14:creationId xmlns:p14="http://schemas.microsoft.com/office/powerpoint/2010/main" val="2863661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19</a:t>
            </a:fld>
            <a:endParaRPr lang="fr-FR"/>
          </a:p>
        </p:txBody>
      </p:sp>
    </p:spTree>
    <p:extLst>
      <p:ext uri="{BB962C8B-B14F-4D97-AF65-F5344CB8AC3E}">
        <p14:creationId xmlns:p14="http://schemas.microsoft.com/office/powerpoint/2010/main" val="3051007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20</a:t>
            </a:fld>
            <a:endParaRPr lang="fr-FR"/>
          </a:p>
        </p:txBody>
      </p:sp>
    </p:spTree>
    <p:extLst>
      <p:ext uri="{BB962C8B-B14F-4D97-AF65-F5344CB8AC3E}">
        <p14:creationId xmlns:p14="http://schemas.microsoft.com/office/powerpoint/2010/main" val="219118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a:t>
            </a:fld>
            <a:endParaRPr lang="fr-FR"/>
          </a:p>
        </p:txBody>
      </p:sp>
    </p:spTree>
    <p:extLst>
      <p:ext uri="{BB962C8B-B14F-4D97-AF65-F5344CB8AC3E}">
        <p14:creationId xmlns:p14="http://schemas.microsoft.com/office/powerpoint/2010/main" val="2552644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21</a:t>
            </a:fld>
            <a:endParaRPr lang="fr-FR"/>
          </a:p>
        </p:txBody>
      </p:sp>
    </p:spTree>
    <p:extLst>
      <p:ext uri="{BB962C8B-B14F-4D97-AF65-F5344CB8AC3E}">
        <p14:creationId xmlns:p14="http://schemas.microsoft.com/office/powerpoint/2010/main" val="2084834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22</a:t>
            </a:fld>
            <a:endParaRPr lang="fr-FR"/>
          </a:p>
        </p:txBody>
      </p:sp>
    </p:spTree>
    <p:extLst>
      <p:ext uri="{BB962C8B-B14F-4D97-AF65-F5344CB8AC3E}">
        <p14:creationId xmlns:p14="http://schemas.microsoft.com/office/powerpoint/2010/main" val="4098862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23</a:t>
            </a:fld>
            <a:endParaRPr lang="fr-FR"/>
          </a:p>
        </p:txBody>
      </p:sp>
    </p:spTree>
    <p:extLst>
      <p:ext uri="{BB962C8B-B14F-4D97-AF65-F5344CB8AC3E}">
        <p14:creationId xmlns:p14="http://schemas.microsoft.com/office/powerpoint/2010/main" val="1344426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24</a:t>
            </a:fld>
            <a:endParaRPr lang="fr-FR"/>
          </a:p>
        </p:txBody>
      </p:sp>
    </p:spTree>
    <p:extLst>
      <p:ext uri="{BB962C8B-B14F-4D97-AF65-F5344CB8AC3E}">
        <p14:creationId xmlns:p14="http://schemas.microsoft.com/office/powerpoint/2010/main" val="1327028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25</a:t>
            </a:fld>
            <a:endParaRPr lang="fr-FR"/>
          </a:p>
        </p:txBody>
      </p:sp>
    </p:spTree>
    <p:extLst>
      <p:ext uri="{BB962C8B-B14F-4D97-AF65-F5344CB8AC3E}">
        <p14:creationId xmlns:p14="http://schemas.microsoft.com/office/powerpoint/2010/main" val="2370111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Difficulté variable</a:t>
            </a:r>
          </a:p>
          <a:p>
            <a:r>
              <a:rPr lang="fr-FR" dirty="0"/>
              <a:t>Complexité variable : équilibre</a:t>
            </a:r>
            <a:r>
              <a:rPr lang="fr-FR" baseline="0" dirty="0"/>
              <a:t> à trouver au niveau des sollicitations attentionnelles que requièrent la mobilisation de plusieurs compétences. Adapter le niveau de maîtrise requis. Ne pas mettre en double tâche. Cibler dans ce contexte les étayages à apporter. Anticiper pour préparer en amont (</a:t>
            </a:r>
            <a:r>
              <a:rPr lang="fr-FR" baseline="0" dirty="0" err="1"/>
              <a:t>cf</a:t>
            </a:r>
            <a:r>
              <a:rPr lang="fr-FR" baseline="0" dirty="0"/>
              <a:t> didactique des langues)</a:t>
            </a:r>
            <a:endParaRPr lang="fr-FR" dirty="0"/>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26</a:t>
            </a:fld>
            <a:endParaRPr lang="fr-FR"/>
          </a:p>
        </p:txBody>
      </p:sp>
    </p:spTree>
    <p:extLst>
      <p:ext uri="{BB962C8B-B14F-4D97-AF65-F5344CB8AC3E}">
        <p14:creationId xmlns:p14="http://schemas.microsoft.com/office/powerpoint/2010/main" val="2927178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27</a:t>
            </a:fld>
            <a:endParaRPr lang="fr-FR"/>
          </a:p>
        </p:txBody>
      </p:sp>
    </p:spTree>
    <p:extLst>
      <p:ext uri="{BB962C8B-B14F-4D97-AF65-F5344CB8AC3E}">
        <p14:creationId xmlns:p14="http://schemas.microsoft.com/office/powerpoint/2010/main" val="3523270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28</a:t>
            </a:fld>
            <a:endParaRPr lang="fr-FR"/>
          </a:p>
        </p:txBody>
      </p:sp>
    </p:spTree>
    <p:extLst>
      <p:ext uri="{BB962C8B-B14F-4D97-AF65-F5344CB8AC3E}">
        <p14:creationId xmlns:p14="http://schemas.microsoft.com/office/powerpoint/2010/main" val="2482863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29</a:t>
            </a:fld>
            <a:endParaRPr lang="fr-FR"/>
          </a:p>
        </p:txBody>
      </p:sp>
    </p:spTree>
    <p:extLst>
      <p:ext uri="{BB962C8B-B14F-4D97-AF65-F5344CB8AC3E}">
        <p14:creationId xmlns:p14="http://schemas.microsoft.com/office/powerpoint/2010/main" val="18548210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30</a:t>
            </a:fld>
            <a:endParaRPr lang="fr-FR"/>
          </a:p>
        </p:txBody>
      </p:sp>
    </p:spTree>
    <p:extLst>
      <p:ext uri="{BB962C8B-B14F-4D97-AF65-F5344CB8AC3E}">
        <p14:creationId xmlns:p14="http://schemas.microsoft.com/office/powerpoint/2010/main" val="2424100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3</a:t>
            </a:fld>
            <a:endParaRPr lang="fr-FR"/>
          </a:p>
        </p:txBody>
      </p:sp>
    </p:spTree>
    <p:extLst>
      <p:ext uri="{BB962C8B-B14F-4D97-AF65-F5344CB8AC3E}">
        <p14:creationId xmlns:p14="http://schemas.microsoft.com/office/powerpoint/2010/main" val="20326236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31</a:t>
            </a:fld>
            <a:endParaRPr lang="fr-FR"/>
          </a:p>
        </p:txBody>
      </p:sp>
    </p:spTree>
    <p:extLst>
      <p:ext uri="{BB962C8B-B14F-4D97-AF65-F5344CB8AC3E}">
        <p14:creationId xmlns:p14="http://schemas.microsoft.com/office/powerpoint/2010/main" val="2641180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a:t>
            </a:r>
            <a:r>
              <a:rPr lang="en-US" i="1" dirty="0"/>
              <a:t>Les </a:t>
            </a:r>
            <a:r>
              <a:rPr lang="en-US" i="1" dirty="0" err="1"/>
              <a:t>apprentissages</a:t>
            </a:r>
            <a:r>
              <a:rPr lang="en-US" i="1" dirty="0"/>
              <a:t> les plus </a:t>
            </a:r>
            <a:r>
              <a:rPr lang="en-US" i="1" dirty="0" err="1"/>
              <a:t>efficaces</a:t>
            </a:r>
            <a:r>
              <a:rPr lang="en-US" i="1" dirty="0"/>
              <a:t> </a:t>
            </a:r>
            <a:r>
              <a:rPr lang="en-US" i="1" dirty="0" err="1"/>
              <a:t>surviennent</a:t>
            </a:r>
            <a:r>
              <a:rPr lang="en-US" i="1" dirty="0"/>
              <a:t> </a:t>
            </a:r>
            <a:r>
              <a:rPr lang="en-US" i="1" dirty="0" err="1"/>
              <a:t>dans</a:t>
            </a:r>
            <a:r>
              <a:rPr lang="en-US" i="1" dirty="0"/>
              <a:t> la zone </a:t>
            </a:r>
            <a:r>
              <a:rPr lang="en-US" i="1" dirty="0" err="1"/>
              <a:t>proximale</a:t>
            </a:r>
            <a:r>
              <a:rPr lang="en-US" i="1" dirty="0"/>
              <a:t> de </a:t>
            </a:r>
            <a:r>
              <a:rPr lang="en-US" i="1" dirty="0" err="1"/>
              <a:t>développement</a:t>
            </a:r>
            <a:r>
              <a:rPr lang="en-US" i="1" dirty="0"/>
              <a:t>, </a:t>
            </a:r>
            <a:r>
              <a:rPr lang="en-US" i="1" dirty="0" err="1"/>
              <a:t>c’est</a:t>
            </a:r>
            <a:r>
              <a:rPr lang="en-US" i="1" dirty="0"/>
              <a:t> à dire </a:t>
            </a:r>
            <a:r>
              <a:rPr lang="en-US" i="1" dirty="0" err="1"/>
              <a:t>lorsque</a:t>
            </a:r>
            <a:r>
              <a:rPr lang="en-US" i="1" dirty="0"/>
              <a:t> la </a:t>
            </a:r>
            <a:r>
              <a:rPr lang="en-US" i="1" dirty="0" err="1"/>
              <a:t>tâche</a:t>
            </a:r>
            <a:r>
              <a:rPr lang="en-US" i="1" dirty="0"/>
              <a:t> se </a:t>
            </a:r>
            <a:r>
              <a:rPr lang="en-US" i="1" dirty="0" err="1"/>
              <a:t>situe</a:t>
            </a:r>
            <a:r>
              <a:rPr lang="en-US" i="1" dirty="0"/>
              <a:t> au </a:t>
            </a:r>
            <a:r>
              <a:rPr lang="en-US" i="1" dirty="0" err="1"/>
              <a:t>delà</a:t>
            </a:r>
            <a:r>
              <a:rPr lang="en-US" i="1" dirty="0"/>
              <a:t> de </a:t>
            </a:r>
            <a:r>
              <a:rPr lang="en-US" i="1" dirty="0" err="1"/>
              <a:t>ce</a:t>
            </a:r>
            <a:r>
              <a:rPr lang="en-US" i="1" dirty="0"/>
              <a:t> que </a:t>
            </a:r>
            <a:r>
              <a:rPr lang="en-US" i="1" dirty="0" err="1"/>
              <a:t>sait</a:t>
            </a:r>
            <a:r>
              <a:rPr lang="en-US" i="1" dirty="0"/>
              <a:t> faire </a:t>
            </a:r>
            <a:r>
              <a:rPr lang="en-US" i="1" dirty="0" err="1"/>
              <a:t>l’apprenant</a:t>
            </a:r>
            <a:r>
              <a:rPr lang="en-US" i="1" dirty="0"/>
              <a:t>. </a:t>
            </a:r>
            <a:r>
              <a:rPr lang="en-US" i="1" dirty="0" err="1"/>
              <a:t>C’est</a:t>
            </a:r>
            <a:r>
              <a:rPr lang="en-US" i="1" dirty="0"/>
              <a:t> </a:t>
            </a:r>
            <a:r>
              <a:rPr lang="en-US" i="1" dirty="0" err="1"/>
              <a:t>seulement</a:t>
            </a:r>
            <a:r>
              <a:rPr lang="en-US" i="1" dirty="0"/>
              <a:t> </a:t>
            </a:r>
            <a:r>
              <a:rPr lang="en-US" i="1" dirty="0" err="1"/>
              <a:t>lorsqu’un</a:t>
            </a:r>
            <a:r>
              <a:rPr lang="en-US" i="1" dirty="0"/>
              <a:t> </a:t>
            </a:r>
            <a:r>
              <a:rPr lang="en-US" i="1" dirty="0" err="1"/>
              <a:t>étayage</a:t>
            </a:r>
            <a:r>
              <a:rPr lang="en-US" i="1" dirty="0"/>
              <a:t> </a:t>
            </a:r>
            <a:r>
              <a:rPr lang="en-US" i="1" dirty="0" err="1"/>
              <a:t>est</a:t>
            </a:r>
            <a:r>
              <a:rPr lang="en-US" i="1" dirty="0"/>
              <a:t> </a:t>
            </a:r>
            <a:r>
              <a:rPr lang="en-US" i="1" dirty="0" err="1"/>
              <a:t>requis</a:t>
            </a:r>
            <a:r>
              <a:rPr lang="en-US" i="1" dirty="0"/>
              <a:t> </a:t>
            </a:r>
            <a:r>
              <a:rPr lang="en-US" i="1" dirty="0" err="1"/>
              <a:t>qu’un</a:t>
            </a:r>
            <a:r>
              <a:rPr lang="en-US" i="1" dirty="0"/>
              <a:t> </a:t>
            </a:r>
            <a:r>
              <a:rPr lang="en-US" i="1" dirty="0" err="1"/>
              <a:t>nouvel</a:t>
            </a:r>
            <a:r>
              <a:rPr lang="en-US" i="1" dirty="0"/>
              <a:t> </a:t>
            </a:r>
            <a:r>
              <a:rPr lang="en-US" i="1" dirty="0" err="1"/>
              <a:t>apprentissage</a:t>
            </a:r>
            <a:r>
              <a:rPr lang="en-US" i="1" dirty="0"/>
              <a:t> </a:t>
            </a:r>
            <a:r>
              <a:rPr lang="en-US" i="1" dirty="0" err="1"/>
              <a:t>peut</a:t>
            </a:r>
            <a:r>
              <a:rPr lang="en-US" i="1" dirty="0"/>
              <a:t> </a:t>
            </a:r>
            <a:r>
              <a:rPr lang="en-US" i="1" dirty="0" err="1"/>
              <a:t>prendre</a:t>
            </a:r>
            <a:r>
              <a:rPr lang="en-US" i="1" dirty="0"/>
              <a:t> place</a:t>
            </a:r>
            <a:r>
              <a:rPr lang="en-US" dirty="0"/>
              <a:t>.” </a:t>
            </a:r>
            <a:r>
              <a:rPr lang="en-US" dirty="0" err="1"/>
              <a:t>Vygotski</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32</a:t>
            </a:fld>
            <a:endParaRPr lang="fr-FR"/>
          </a:p>
        </p:txBody>
      </p:sp>
    </p:spTree>
    <p:extLst>
      <p:ext uri="{BB962C8B-B14F-4D97-AF65-F5344CB8AC3E}">
        <p14:creationId xmlns:p14="http://schemas.microsoft.com/office/powerpoint/2010/main" val="2682250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4</a:t>
            </a:fld>
            <a:endParaRPr lang="fr-FR"/>
          </a:p>
        </p:txBody>
      </p:sp>
    </p:spTree>
    <p:extLst>
      <p:ext uri="{BB962C8B-B14F-4D97-AF65-F5344CB8AC3E}">
        <p14:creationId xmlns:p14="http://schemas.microsoft.com/office/powerpoint/2010/main" val="107379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5</a:t>
            </a:fld>
            <a:endParaRPr lang="fr-FR"/>
          </a:p>
        </p:txBody>
      </p:sp>
    </p:spTree>
    <p:extLst>
      <p:ext uri="{BB962C8B-B14F-4D97-AF65-F5344CB8AC3E}">
        <p14:creationId xmlns:p14="http://schemas.microsoft.com/office/powerpoint/2010/main" val="3527203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6</a:t>
            </a:fld>
            <a:endParaRPr lang="fr-FR"/>
          </a:p>
        </p:txBody>
      </p:sp>
    </p:spTree>
    <p:extLst>
      <p:ext uri="{BB962C8B-B14F-4D97-AF65-F5344CB8AC3E}">
        <p14:creationId xmlns:p14="http://schemas.microsoft.com/office/powerpoint/2010/main" val="3418705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7</a:t>
            </a:fld>
            <a:endParaRPr lang="fr-FR"/>
          </a:p>
        </p:txBody>
      </p:sp>
    </p:spTree>
    <p:extLst>
      <p:ext uri="{BB962C8B-B14F-4D97-AF65-F5344CB8AC3E}">
        <p14:creationId xmlns:p14="http://schemas.microsoft.com/office/powerpoint/2010/main" val="2171345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le changement de cadre consiste à traduire un problème dans un domaine de travail autre que celui que la première présentation du problème permet d'identifier.</a:t>
            </a:r>
          </a:p>
          <a:p>
            <a:r>
              <a:rPr lang="fr-FR" sz="1200" b="0" i="0" u="none" strike="noStrike" kern="1200" baseline="0" dirty="0">
                <a:solidFill>
                  <a:schemeClr val="tx1"/>
                </a:solidFill>
                <a:latin typeface="+mn-lt"/>
                <a:ea typeface="+mn-ea"/>
                <a:cs typeface="+mn-cs"/>
              </a:rPr>
              <a:t>un changement de registre ne conduit pas à la création d'objets mathématiques nouveaux, même s'il permet de rendre accessible d'autres propriétés de l'objet que celles explicitées dans la représentation initiale. </a:t>
            </a:r>
            <a:endParaRPr lang="fr-FR" dirty="0"/>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8</a:t>
            </a:fld>
            <a:endParaRPr lang="fr-FR"/>
          </a:p>
        </p:txBody>
      </p:sp>
    </p:spTree>
    <p:extLst>
      <p:ext uri="{BB962C8B-B14F-4D97-AF65-F5344CB8AC3E}">
        <p14:creationId xmlns:p14="http://schemas.microsoft.com/office/powerpoint/2010/main" val="2247158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5A2AC8A-3620-44ED-A465-1DBA0F4F46B1}" type="slidenum">
              <a:rPr lang="fr-FR" smtClean="0"/>
              <a:t>10</a:t>
            </a:fld>
            <a:endParaRPr lang="fr-FR"/>
          </a:p>
        </p:txBody>
      </p:sp>
    </p:spTree>
    <p:extLst>
      <p:ext uri="{BB962C8B-B14F-4D97-AF65-F5344CB8AC3E}">
        <p14:creationId xmlns:p14="http://schemas.microsoft.com/office/powerpoint/2010/main" val="1247819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A49AE9C-F620-4E31-9B73-2E6096B13C96}" type="datetimeFigureOut">
              <a:rPr lang="fr-FR" smtClean="0"/>
              <a:t>22/09/2016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7A50B3C-CEB9-4EE5-9F1A-48F3B68A8C7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49AE9C-F620-4E31-9B73-2E6096B13C96}"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50B3C-CEB9-4EE5-9F1A-48F3B68A8C7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49AE9C-F620-4E31-9B73-2E6096B13C96}"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50B3C-CEB9-4EE5-9F1A-48F3B68A8C7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49AE9C-F620-4E31-9B73-2E6096B13C96}"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50B3C-CEB9-4EE5-9F1A-48F3B68A8C7D}" type="slidenum">
              <a:rPr lang="fr-FR" smtClean="0"/>
              <a:t>‹N°›</a:t>
            </a:fld>
            <a:endParaRPr lang="fr-FR"/>
          </a:p>
        </p:txBody>
      </p:sp>
      <p:sp>
        <p:nvSpPr>
          <p:cNvPr id="7" name="Titre 6"/>
          <p:cNvSpPr>
            <a:spLocks noGrp="1"/>
          </p:cNvSpPr>
          <p:nvPr>
            <p:ph type="title"/>
          </p:nvPr>
        </p:nvSpPr>
        <p:spPr/>
        <p:txBody>
          <a:bodyPr rtlCol="0"/>
          <a:lstStyle/>
          <a:p>
            <a:r>
              <a:rPr kumimoji="0" lang="fr-FR"/>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6A49AE9C-F620-4E31-9B73-2E6096B13C96}"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50B3C-CEB9-4EE5-9F1A-48F3B68A8C7D}"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A49AE9C-F620-4E31-9B73-2E6096B13C96}" type="datetimeFigureOut">
              <a:rPr lang="fr-FR" smtClean="0"/>
              <a:t>22/09/2016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A50B3C-CEB9-4EE5-9F1A-48F3B68A8C7D}" type="slidenum">
              <a:rPr lang="fr-FR" smtClean="0"/>
              <a:t>‹N°›</a:t>
            </a:fld>
            <a:endParaRPr lang="fr-FR"/>
          </a:p>
        </p:txBody>
      </p:sp>
      <p:sp>
        <p:nvSpPr>
          <p:cNvPr id="8" name="Titre 7"/>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6A49AE9C-F620-4E31-9B73-2E6096B13C96}" type="datetimeFigureOut">
              <a:rPr lang="fr-FR" smtClean="0"/>
              <a:t>22/09/2016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A50B3C-CEB9-4EE5-9F1A-48F3B68A8C7D}"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A49AE9C-F620-4E31-9B73-2E6096B13C96}" type="datetimeFigureOut">
              <a:rPr lang="fr-FR" smtClean="0"/>
              <a:t>22/09/2016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A50B3C-CEB9-4EE5-9F1A-48F3B68A8C7D}" type="slidenum">
              <a:rPr lang="fr-FR" smtClean="0"/>
              <a:t>‹N°›</a:t>
            </a:fld>
            <a:endParaRPr lang="fr-FR"/>
          </a:p>
        </p:txBody>
      </p:sp>
      <p:sp>
        <p:nvSpPr>
          <p:cNvPr id="6" name="Titre 5"/>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49AE9C-F620-4E31-9B73-2E6096B13C96}" type="datetimeFigureOut">
              <a:rPr lang="fr-FR" smtClean="0"/>
              <a:t>22/09/2016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A50B3C-CEB9-4EE5-9F1A-48F3B68A8C7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6A49AE9C-F620-4E31-9B73-2E6096B13C96}" type="datetimeFigureOut">
              <a:rPr lang="fr-FR" smtClean="0"/>
              <a:t>22/09/2016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A50B3C-CEB9-4EE5-9F1A-48F3B68A8C7D}"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6A49AE9C-F620-4E31-9B73-2E6096B13C96}" type="datetimeFigureOut">
              <a:rPr lang="fr-FR" smtClean="0"/>
              <a:t>22/09/2016</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7A50B3C-CEB9-4EE5-9F1A-48F3B68A8C7D}"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49AE9C-F620-4E31-9B73-2E6096B13C96}" type="datetimeFigureOut">
              <a:rPr lang="fr-FR" smtClean="0"/>
              <a:t>22/09/2016</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A50B3C-CEB9-4EE5-9F1A-48F3B68A8C7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183415"/>
            <a:ext cx="7772400" cy="1829761"/>
          </a:xfrm>
        </p:spPr>
        <p:txBody>
          <a:bodyPr>
            <a:normAutofit/>
          </a:bodyPr>
          <a:lstStyle/>
          <a:p>
            <a:r>
              <a:rPr lang="fr-FR" sz="2800" b="1" dirty="0"/>
              <a:t>JOURNEES INSTITUTIONNELLES LYCEE 2015</a:t>
            </a:r>
          </a:p>
        </p:txBody>
      </p:sp>
      <p:sp>
        <p:nvSpPr>
          <p:cNvPr id="3" name="Sous-titre 2"/>
          <p:cNvSpPr>
            <a:spLocks noGrp="1"/>
          </p:cNvSpPr>
          <p:nvPr>
            <p:ph type="subTitle" idx="1"/>
          </p:nvPr>
        </p:nvSpPr>
        <p:spPr>
          <a:xfrm>
            <a:off x="611560" y="764704"/>
            <a:ext cx="7772400" cy="1199704"/>
          </a:xfrm>
        </p:spPr>
        <p:txBody>
          <a:bodyPr>
            <a:noAutofit/>
          </a:bodyPr>
          <a:lstStyle/>
          <a:p>
            <a:pPr algn="ctr"/>
            <a:r>
              <a:rPr lang="fr-FR" sz="5400" b="1" dirty="0"/>
              <a:t>Travailler les compétences mathématiques au lycée</a:t>
            </a:r>
          </a:p>
        </p:txBody>
      </p:sp>
    </p:spTree>
    <p:extLst>
      <p:ext uri="{BB962C8B-B14F-4D97-AF65-F5344CB8AC3E}">
        <p14:creationId xmlns:p14="http://schemas.microsoft.com/office/powerpoint/2010/main" val="377260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5400" b="1" i="1" dirty="0"/>
              <a:t>Analyser les compétences que les situations proposées permettent de développer.</a:t>
            </a:r>
            <a:endParaRPr lang="fr-FR" sz="5400" dirty="0"/>
          </a:p>
        </p:txBody>
      </p:sp>
      <p:sp>
        <p:nvSpPr>
          <p:cNvPr id="2" name="Titre 1"/>
          <p:cNvSpPr>
            <a:spLocks noGrp="1"/>
          </p:cNvSpPr>
          <p:nvPr>
            <p:ph type="title"/>
          </p:nvPr>
        </p:nvSpPr>
        <p:spPr/>
        <p:txBody>
          <a:bodyPr/>
          <a:lstStyle/>
          <a:p>
            <a:r>
              <a:rPr lang="fr-FR" dirty="0"/>
              <a:t>TEMPS 1</a:t>
            </a:r>
          </a:p>
        </p:txBody>
      </p:sp>
    </p:spTree>
    <p:extLst>
      <p:ext uri="{BB962C8B-B14F-4D97-AF65-F5344CB8AC3E}">
        <p14:creationId xmlns:p14="http://schemas.microsoft.com/office/powerpoint/2010/main" val="265870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525963"/>
          </a:xfrm>
        </p:spPr>
        <p:txBody>
          <a:bodyPr>
            <a:normAutofit fontScale="70000" lnSpcReduction="20000"/>
          </a:bodyPr>
          <a:lstStyle/>
          <a:p>
            <a:pPr marL="0" indent="0">
              <a:buNone/>
            </a:pPr>
            <a:r>
              <a:rPr lang="fr-FR" dirty="0"/>
              <a:t>L’état français a baissé la TVA le 1 juillet 2009 sur les cafés achetés dans les bars. Elle était auparavant de 19,6%. Elle est passée à 5,5%.</a:t>
            </a:r>
          </a:p>
          <a:p>
            <a:pPr marL="0" indent="0">
              <a:buNone/>
            </a:pPr>
            <a:r>
              <a:rPr lang="fr-FR" dirty="0"/>
              <a:t>Un café était vendu 2 euros jusqu’au 30 juin 2009.</a:t>
            </a:r>
          </a:p>
          <a:p>
            <a:endParaRPr lang="fr-FR" dirty="0"/>
          </a:p>
          <a:p>
            <a:pPr marL="0" indent="0">
              <a:buNone/>
            </a:pPr>
            <a:r>
              <a:rPr lang="fr-FR" b="1" dirty="0"/>
              <a:t>1) </a:t>
            </a:r>
            <a:r>
              <a:rPr lang="fr-FR" dirty="0"/>
              <a:t>Déterminer le coefficient multiplicateur associé au taux d’évolution 19,6%.</a:t>
            </a:r>
          </a:p>
          <a:p>
            <a:endParaRPr lang="fr-FR" dirty="0"/>
          </a:p>
          <a:p>
            <a:pPr marL="0" indent="0">
              <a:buNone/>
            </a:pPr>
            <a:r>
              <a:rPr lang="fr-FR" b="1" dirty="0"/>
              <a:t>2) </a:t>
            </a:r>
            <a:r>
              <a:rPr lang="fr-FR" dirty="0"/>
              <a:t>Déterminer le prix HT du café au 30 juin 2009.</a:t>
            </a:r>
          </a:p>
          <a:p>
            <a:endParaRPr lang="fr-FR" dirty="0"/>
          </a:p>
          <a:p>
            <a:pPr marL="0" indent="0">
              <a:buNone/>
            </a:pPr>
            <a:r>
              <a:rPr lang="fr-FR" b="1" dirty="0"/>
              <a:t>3) </a:t>
            </a:r>
            <a:r>
              <a:rPr lang="fr-FR" dirty="0"/>
              <a:t>Déterminer le coefficient multiplicateur associé au taux d’évolution 5,5%.</a:t>
            </a:r>
          </a:p>
          <a:p>
            <a:endParaRPr lang="fr-FR" dirty="0"/>
          </a:p>
          <a:p>
            <a:pPr marL="0" indent="0">
              <a:buNone/>
            </a:pPr>
            <a:r>
              <a:rPr lang="fr-FR" b="1" dirty="0"/>
              <a:t>4) </a:t>
            </a:r>
            <a:r>
              <a:rPr lang="fr-FR" dirty="0"/>
              <a:t>Déterminer le prix du café au 1 juillet 2009 si le prix HT du café ne change pas.</a:t>
            </a:r>
          </a:p>
          <a:p>
            <a:endParaRPr lang="fr-FR" dirty="0"/>
          </a:p>
          <a:p>
            <a:pPr marL="0" indent="0">
              <a:buNone/>
            </a:pPr>
            <a:r>
              <a:rPr lang="fr-FR" b="1" dirty="0"/>
              <a:t>5) </a:t>
            </a:r>
            <a:r>
              <a:rPr lang="fr-FR" dirty="0"/>
              <a:t>Quel est alors le gain pour le consommateur ?</a:t>
            </a:r>
          </a:p>
        </p:txBody>
      </p:sp>
      <p:sp>
        <p:nvSpPr>
          <p:cNvPr id="2" name="Titre 1"/>
          <p:cNvSpPr>
            <a:spLocks noGrp="1"/>
          </p:cNvSpPr>
          <p:nvPr>
            <p:ph type="title"/>
          </p:nvPr>
        </p:nvSpPr>
        <p:spPr/>
        <p:txBody>
          <a:bodyPr/>
          <a:lstStyle/>
          <a:p>
            <a:r>
              <a:rPr lang="fr-FR" dirty="0"/>
              <a:t>Situation 1</a:t>
            </a:r>
          </a:p>
        </p:txBody>
      </p:sp>
    </p:spTree>
    <p:extLst>
      <p:ext uri="{BB962C8B-B14F-4D97-AF65-F5344CB8AC3E}">
        <p14:creationId xmlns:p14="http://schemas.microsoft.com/office/powerpoint/2010/main" val="2738575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184576"/>
          </a:xfrm>
        </p:spPr>
        <p:txBody>
          <a:bodyPr>
            <a:noAutofit/>
          </a:bodyPr>
          <a:lstStyle/>
          <a:p>
            <a:pPr marL="0" indent="0">
              <a:buNone/>
            </a:pPr>
            <a:r>
              <a:rPr lang="fr-FR" sz="1600" dirty="0"/>
              <a:t>Un commerçant vend des boîtes de thé dont 80 % proviennent d'un fournisseur A et 20 % d'un fournisseur B.</a:t>
            </a:r>
          </a:p>
          <a:p>
            <a:pPr marL="0" indent="0">
              <a:buNone/>
            </a:pPr>
            <a:r>
              <a:rPr lang="fr-FR" sz="1600" dirty="0"/>
              <a:t>10% des boîtes provenant du fournisseur A et 20 % de celles du fournisseur B contiennent des pesticides.</a:t>
            </a:r>
          </a:p>
          <a:p>
            <a:pPr marL="0" indent="0">
              <a:buNone/>
            </a:pPr>
            <a:endParaRPr lang="fr-FR" sz="800" dirty="0"/>
          </a:p>
          <a:p>
            <a:pPr marL="0" indent="0">
              <a:buNone/>
            </a:pPr>
            <a:r>
              <a:rPr lang="fr-FR" sz="1600" b="1" dirty="0"/>
              <a:t>1) </a:t>
            </a:r>
            <a:r>
              <a:rPr lang="fr-FR" sz="1600" dirty="0"/>
              <a:t>Le commerçant considère que 88% des boîtes de thé qu'il vend ne contiennent pas de pesticides.  </a:t>
            </a:r>
          </a:p>
          <a:p>
            <a:pPr marL="0" indent="0">
              <a:buNone/>
            </a:pPr>
            <a:r>
              <a:rPr lang="fr-FR" sz="1600" dirty="0" err="1"/>
              <a:t>A-t-il</a:t>
            </a:r>
            <a:r>
              <a:rPr lang="fr-FR" sz="1600" dirty="0"/>
              <a:t> raison ?</a:t>
            </a:r>
          </a:p>
          <a:p>
            <a:endParaRPr lang="fr-FR" sz="800" dirty="0"/>
          </a:p>
          <a:p>
            <a:pPr marL="0" indent="0">
              <a:buNone/>
            </a:pPr>
            <a:r>
              <a:rPr lang="fr-FR" sz="1600" b="1" dirty="0"/>
              <a:t>2) </a:t>
            </a:r>
            <a:r>
              <a:rPr lang="fr-FR" sz="1600" dirty="0"/>
              <a:t>Lorsqu'on achète 10 boîtes de thé chez ce commerçant, on peut assimiler cet achat à un tirage aléatoire avec remise, compte tenu de l'importance du stock. Quelle est la probabilité que, sur ces 10 boîtes achetées, au moins  8 ne contiennent pas de pesticides.</a:t>
            </a:r>
          </a:p>
          <a:p>
            <a:pPr marL="0" indent="0">
              <a:buNone/>
            </a:pPr>
            <a:endParaRPr lang="fr-FR" sz="700" dirty="0"/>
          </a:p>
          <a:p>
            <a:pPr marL="0" indent="0">
              <a:buNone/>
            </a:pPr>
            <a:r>
              <a:rPr lang="fr-FR" sz="1600" b="1" dirty="0"/>
              <a:t>3) </a:t>
            </a:r>
            <a:r>
              <a:rPr lang="fr-FR" sz="1600" dirty="0"/>
              <a:t>A des fins publicitaires, le commerçant affiche sur ses plaquettes : « 97% de notre thé est garanti sans</a:t>
            </a:r>
          </a:p>
          <a:p>
            <a:pPr marL="0" indent="0">
              <a:buNone/>
            </a:pPr>
            <a:r>
              <a:rPr lang="fr-FR" sz="1600" dirty="0"/>
              <a:t>pesticides ». Un inspecteur de la répression des fraudes souhaite étudier la validité de cette affirmation. Il prélève 200 boites au hasard dans le stock du commerçant et en trouve 23 contenant des pesticides. Au vu de ces résultats, quelle peut être la réaction de l'inspecteur de la répression des fraudes ?</a:t>
            </a:r>
          </a:p>
        </p:txBody>
      </p:sp>
      <p:sp>
        <p:nvSpPr>
          <p:cNvPr id="2" name="Titre 1"/>
          <p:cNvSpPr>
            <a:spLocks noGrp="1"/>
          </p:cNvSpPr>
          <p:nvPr>
            <p:ph type="title"/>
          </p:nvPr>
        </p:nvSpPr>
        <p:spPr>
          <a:xfrm>
            <a:off x="457200" y="-27384"/>
            <a:ext cx="8229600" cy="1143000"/>
          </a:xfrm>
        </p:spPr>
        <p:txBody>
          <a:bodyPr/>
          <a:lstStyle/>
          <a:p>
            <a:r>
              <a:rPr lang="fr-FR" dirty="0"/>
              <a:t>Situation 2</a:t>
            </a:r>
          </a:p>
        </p:txBody>
      </p:sp>
    </p:spTree>
    <p:extLst>
      <p:ext uri="{BB962C8B-B14F-4D97-AF65-F5344CB8AC3E}">
        <p14:creationId xmlns:p14="http://schemas.microsoft.com/office/powerpoint/2010/main" val="2322855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2000" dirty="0"/>
              <a:t>La droite semble tangente </a:t>
            </a:r>
          </a:p>
          <a:p>
            <a:pPr marL="0" indent="0">
              <a:buNone/>
            </a:pPr>
            <a:r>
              <a:rPr lang="fr-FR" sz="2000" dirty="0"/>
              <a:t>à la parabole. </a:t>
            </a:r>
          </a:p>
          <a:p>
            <a:pPr marL="0" indent="0">
              <a:buNone/>
            </a:pPr>
            <a:r>
              <a:rPr lang="fr-FR" sz="2000" dirty="0"/>
              <a:t>Est-ce bien le cas ?</a:t>
            </a:r>
          </a:p>
          <a:p>
            <a:pPr marL="0" indent="0">
              <a:buNone/>
            </a:pPr>
            <a:r>
              <a:rPr lang="fr-FR" sz="2000" dirty="0"/>
              <a:t>Le point de coordonnées </a:t>
            </a:r>
          </a:p>
          <a:p>
            <a:pPr marL="0" indent="0">
              <a:buNone/>
            </a:pPr>
            <a:r>
              <a:rPr lang="fr-FR" sz="2000" dirty="0"/>
              <a:t>(2 ; 0) est le sommet </a:t>
            </a:r>
          </a:p>
          <a:p>
            <a:pPr marL="0" indent="0">
              <a:buNone/>
            </a:pPr>
            <a:r>
              <a:rPr lang="fr-FR" sz="2000" dirty="0"/>
              <a:t>de la parabole.</a:t>
            </a:r>
          </a:p>
        </p:txBody>
      </p:sp>
      <p:sp>
        <p:nvSpPr>
          <p:cNvPr id="2" name="Titre 1"/>
          <p:cNvSpPr>
            <a:spLocks noGrp="1"/>
          </p:cNvSpPr>
          <p:nvPr>
            <p:ph type="title"/>
          </p:nvPr>
        </p:nvSpPr>
        <p:spPr/>
        <p:txBody>
          <a:bodyPr/>
          <a:lstStyle/>
          <a:p>
            <a:r>
              <a:rPr lang="fr-FR" dirty="0"/>
              <a:t>Situation 3</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08720"/>
            <a:ext cx="4095750" cy="521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85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1143000"/>
          </a:xfrm>
        </p:spPr>
        <p:txBody>
          <a:bodyPr/>
          <a:lstStyle/>
          <a:p>
            <a:r>
              <a:rPr lang="fr-FR" dirty="0"/>
              <a:t>Situation 4</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692696"/>
            <a:ext cx="7491497" cy="5359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5723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4525963"/>
          </a:xfrm>
        </p:spPr>
        <p:txBody>
          <a:bodyPr/>
          <a:lstStyle/>
          <a:p>
            <a:r>
              <a:rPr lang="fr-FR" dirty="0"/>
              <a:t>Situations fléchées versus situations ouvertes</a:t>
            </a:r>
          </a:p>
        </p:txBody>
      </p:sp>
      <p:sp>
        <p:nvSpPr>
          <p:cNvPr id="2" name="Titre 1"/>
          <p:cNvSpPr>
            <a:spLocks noGrp="1"/>
          </p:cNvSpPr>
          <p:nvPr>
            <p:ph type="title"/>
          </p:nvPr>
        </p:nvSpPr>
        <p:spPr>
          <a:xfrm>
            <a:off x="457200" y="-99392"/>
            <a:ext cx="8229600" cy="1143000"/>
          </a:xfrm>
        </p:spPr>
        <p:txBody>
          <a:bodyPr/>
          <a:lstStyle/>
          <a:p>
            <a:r>
              <a:rPr lang="fr-FR" dirty="0"/>
              <a:t>BILAN</a:t>
            </a:r>
          </a:p>
        </p:txBody>
      </p:sp>
      <p:grpSp>
        <p:nvGrpSpPr>
          <p:cNvPr id="12" name="Groupe 11"/>
          <p:cNvGrpSpPr/>
          <p:nvPr/>
        </p:nvGrpSpPr>
        <p:grpSpPr>
          <a:xfrm>
            <a:off x="1159889" y="1196752"/>
            <a:ext cx="7372551" cy="5184576"/>
            <a:chOff x="1015873" y="1772816"/>
            <a:chExt cx="7084519" cy="4968552"/>
          </a:xfrm>
        </p:grpSpPr>
        <p:sp>
          <p:nvSpPr>
            <p:cNvPr id="4" name="Rectangle à coins arrondis 3"/>
            <p:cNvSpPr/>
            <p:nvPr/>
          </p:nvSpPr>
          <p:spPr>
            <a:xfrm>
              <a:off x="1043608" y="1772816"/>
              <a:ext cx="2592288" cy="93610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Stratégie de résolution  imposée</a:t>
              </a:r>
            </a:p>
          </p:txBody>
        </p:sp>
        <p:sp>
          <p:nvSpPr>
            <p:cNvPr id="5" name="Rectangle à coins arrondis 4"/>
            <p:cNvSpPr/>
            <p:nvPr/>
          </p:nvSpPr>
          <p:spPr>
            <a:xfrm>
              <a:off x="1015873" y="2924944"/>
              <a:ext cx="2592288" cy="93610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Mise en œuvre de procédures</a:t>
              </a:r>
            </a:p>
          </p:txBody>
        </p:sp>
        <p:sp>
          <p:nvSpPr>
            <p:cNvPr id="6" name="Rectangle à coins arrondis 5"/>
            <p:cNvSpPr/>
            <p:nvPr/>
          </p:nvSpPr>
          <p:spPr>
            <a:xfrm>
              <a:off x="1015873" y="4149080"/>
              <a:ext cx="2592288" cy="93610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Peu de compétences développées</a:t>
              </a:r>
            </a:p>
          </p:txBody>
        </p:sp>
        <p:sp>
          <p:nvSpPr>
            <p:cNvPr id="7" name="Rectangle à coins arrondis 6"/>
            <p:cNvSpPr/>
            <p:nvPr/>
          </p:nvSpPr>
          <p:spPr>
            <a:xfrm>
              <a:off x="5508104" y="1772816"/>
              <a:ext cx="2592288" cy="93610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Stratégie de résolution laissée à l’initiative de l’élève</a:t>
              </a:r>
            </a:p>
          </p:txBody>
        </p:sp>
        <p:sp>
          <p:nvSpPr>
            <p:cNvPr id="8" name="Rectangle à coins arrondis 7"/>
            <p:cNvSpPr/>
            <p:nvPr/>
          </p:nvSpPr>
          <p:spPr>
            <a:xfrm>
              <a:off x="5508104" y="2852936"/>
              <a:ext cx="2592288" cy="93610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Elaboration et mise en œuvre d’une démarche</a:t>
              </a:r>
            </a:p>
          </p:txBody>
        </p:sp>
        <p:sp>
          <p:nvSpPr>
            <p:cNvPr id="9" name="Rectangle à coins arrondis 8"/>
            <p:cNvSpPr/>
            <p:nvPr/>
          </p:nvSpPr>
          <p:spPr>
            <a:xfrm>
              <a:off x="5508104" y="3933056"/>
              <a:ext cx="2592288" cy="129614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Développement de compétences à différents degrés de maîtrise, mise en action des connaissances</a:t>
              </a:r>
            </a:p>
          </p:txBody>
        </p:sp>
        <p:sp>
          <p:nvSpPr>
            <p:cNvPr id="10" name="Rectangle à coins arrondis 9"/>
            <p:cNvSpPr/>
            <p:nvPr/>
          </p:nvSpPr>
          <p:spPr>
            <a:xfrm>
              <a:off x="1043608" y="5373216"/>
              <a:ext cx="2592288" cy="136815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Appliquer</a:t>
              </a:r>
            </a:p>
            <a:p>
              <a:pPr algn="ctr"/>
              <a:r>
                <a:rPr lang="fr-FR" sz="1400" dirty="0">
                  <a:solidFill>
                    <a:schemeClr val="tx1"/>
                  </a:solidFill>
                </a:rPr>
                <a:t>Entrainer une technique, une procédure</a:t>
              </a:r>
            </a:p>
            <a:p>
              <a:pPr algn="ctr"/>
              <a:r>
                <a:rPr lang="fr-FR" sz="1400" dirty="0">
                  <a:solidFill>
                    <a:schemeClr val="tx1"/>
                  </a:solidFill>
                </a:rPr>
                <a:t>Créer des automatismes</a:t>
              </a:r>
            </a:p>
          </p:txBody>
        </p:sp>
        <p:sp>
          <p:nvSpPr>
            <p:cNvPr id="11" name="Rectangle à coins arrondis 10"/>
            <p:cNvSpPr/>
            <p:nvPr/>
          </p:nvSpPr>
          <p:spPr>
            <a:xfrm>
              <a:off x="5508104" y="5373216"/>
              <a:ext cx="2592288" cy="13681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Donner du sens</a:t>
              </a:r>
            </a:p>
            <a:p>
              <a:pPr algn="ctr"/>
              <a:r>
                <a:rPr lang="fr-FR" dirty="0">
                  <a:solidFill>
                    <a:schemeClr val="tx1"/>
                  </a:solidFill>
                </a:rPr>
                <a:t>Motiver</a:t>
              </a:r>
            </a:p>
            <a:p>
              <a:pPr algn="ctr"/>
              <a:r>
                <a:rPr lang="fr-FR" dirty="0">
                  <a:solidFill>
                    <a:schemeClr val="tx1"/>
                  </a:solidFill>
                </a:rPr>
                <a:t>Rendre actif et acteur</a:t>
              </a:r>
            </a:p>
            <a:p>
              <a:pPr algn="ctr"/>
              <a:r>
                <a:rPr lang="fr-FR" dirty="0">
                  <a:solidFill>
                    <a:schemeClr val="tx1"/>
                  </a:solidFill>
                </a:rPr>
                <a:t>Transférer</a:t>
              </a:r>
            </a:p>
          </p:txBody>
        </p:sp>
      </p:grpSp>
    </p:spTree>
    <p:extLst>
      <p:ext uri="{BB962C8B-B14F-4D97-AF65-F5344CB8AC3E}">
        <p14:creationId xmlns:p14="http://schemas.microsoft.com/office/powerpoint/2010/main" val="141778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069160"/>
          </a:xfrm>
        </p:spPr>
        <p:txBody>
          <a:bodyPr>
            <a:normAutofit lnSpcReduction="10000"/>
          </a:bodyPr>
          <a:lstStyle/>
          <a:p>
            <a:pPr marL="0" indent="0">
              <a:buNone/>
            </a:pPr>
            <a:r>
              <a:rPr lang="fr-FR" dirty="0"/>
              <a:t>Outre l’apport de nouvelles connaissances, le programme vise le développement des compétences suivantes :</a:t>
            </a:r>
          </a:p>
          <a:p>
            <a:pPr marL="0" indent="0">
              <a:buNone/>
            </a:pPr>
            <a:r>
              <a:rPr lang="fr-FR" dirty="0"/>
              <a:t>• mettre en œuvre une recherche de façon autonome ;</a:t>
            </a:r>
          </a:p>
          <a:p>
            <a:pPr marL="0" indent="0">
              <a:buNone/>
            </a:pPr>
            <a:r>
              <a:rPr lang="fr-FR" dirty="0"/>
              <a:t>• mener des raisonnements ;</a:t>
            </a:r>
          </a:p>
          <a:p>
            <a:pPr marL="0" indent="0">
              <a:buNone/>
            </a:pPr>
            <a:r>
              <a:rPr lang="fr-FR" dirty="0"/>
              <a:t>• avoir une attitude critique vis-à-vis des résultats obtenus ;</a:t>
            </a:r>
          </a:p>
          <a:p>
            <a:pPr marL="0" indent="0">
              <a:buNone/>
            </a:pPr>
            <a:r>
              <a:rPr lang="fr-FR" dirty="0"/>
              <a:t>• communiquer à l’écrit et à l’oral</a:t>
            </a:r>
          </a:p>
          <a:p>
            <a:pPr marL="0" indent="0">
              <a:buNone/>
            </a:pPr>
            <a:endParaRPr lang="fr-FR" sz="1200" dirty="0"/>
          </a:p>
          <a:p>
            <a:pPr marL="0" indent="0">
              <a:buNone/>
            </a:pPr>
            <a:r>
              <a:rPr lang="fr-FR" b="1" dirty="0"/>
              <a:t>6 compétences mathématiques = déclinaison opérationnelle de ces objectifs</a:t>
            </a:r>
          </a:p>
          <a:p>
            <a:pPr marL="0" indent="0">
              <a:buNone/>
            </a:pPr>
            <a:endParaRPr lang="fr-FR" dirty="0"/>
          </a:p>
          <a:p>
            <a:pPr marL="0" indent="0">
              <a:buNone/>
            </a:pPr>
            <a:endParaRPr lang="fr-FR" dirty="0"/>
          </a:p>
          <a:p>
            <a:pPr marL="0" indent="0">
              <a:buNone/>
            </a:pPr>
            <a:endParaRPr lang="fr-FR" dirty="0"/>
          </a:p>
        </p:txBody>
      </p:sp>
      <p:sp>
        <p:nvSpPr>
          <p:cNvPr id="2" name="Titre 1"/>
          <p:cNvSpPr>
            <a:spLocks noGrp="1"/>
          </p:cNvSpPr>
          <p:nvPr>
            <p:ph type="title"/>
          </p:nvPr>
        </p:nvSpPr>
        <p:spPr>
          <a:xfrm>
            <a:off x="457200" y="274638"/>
            <a:ext cx="8229600" cy="1570186"/>
          </a:xfrm>
        </p:spPr>
        <p:txBody>
          <a:bodyPr>
            <a:normAutofit fontScale="90000"/>
          </a:bodyPr>
          <a:lstStyle/>
          <a:p>
            <a:r>
              <a:rPr lang="fr-FR" b="1" dirty="0"/>
              <a:t>Objectif général du cycle terminal de toutes les séries</a:t>
            </a:r>
            <a:br>
              <a:rPr lang="fr-FR" b="1" dirty="0"/>
            </a:br>
            <a:endParaRPr lang="fr-FR" dirty="0"/>
          </a:p>
        </p:txBody>
      </p:sp>
    </p:spTree>
    <p:extLst>
      <p:ext uri="{BB962C8B-B14F-4D97-AF65-F5344CB8AC3E}">
        <p14:creationId xmlns:p14="http://schemas.microsoft.com/office/powerpoint/2010/main" val="2820331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a:t>Pour développer et inférer différents degrés de maîtrise d’une compétence, il est nécessaire de proposer des situations adaptées.</a:t>
            </a:r>
          </a:p>
          <a:p>
            <a:pPr marL="0" indent="0">
              <a:buNone/>
            </a:pPr>
            <a:r>
              <a:rPr lang="fr-FR" dirty="0"/>
              <a:t>Une condition nécessaire : ces situations doivent solliciter l’autonomie et l’initiative des élèves et ne pas induire de démarche </a:t>
            </a:r>
            <a:r>
              <a:rPr lang="fr-FR" i="1" dirty="0"/>
              <a:t>a priori</a:t>
            </a:r>
            <a:r>
              <a:rPr lang="fr-FR" dirty="0"/>
              <a:t>.</a:t>
            </a:r>
          </a:p>
        </p:txBody>
      </p:sp>
      <p:sp>
        <p:nvSpPr>
          <p:cNvPr id="2" name="Titre 1"/>
          <p:cNvSpPr>
            <a:spLocks noGrp="1"/>
          </p:cNvSpPr>
          <p:nvPr>
            <p:ph type="title"/>
          </p:nvPr>
        </p:nvSpPr>
        <p:spPr/>
        <p:txBody>
          <a:bodyPr/>
          <a:lstStyle/>
          <a:p>
            <a:r>
              <a:rPr lang="fr-FR" b="1" dirty="0"/>
              <a:t>En conclusion</a:t>
            </a:r>
            <a:endParaRPr lang="fr-FR" dirty="0"/>
          </a:p>
        </p:txBody>
      </p:sp>
    </p:spTree>
    <p:extLst>
      <p:ext uri="{BB962C8B-B14F-4D97-AF65-F5344CB8AC3E}">
        <p14:creationId xmlns:p14="http://schemas.microsoft.com/office/powerpoint/2010/main" val="3298403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val="270591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sz="4400" b="1" i="1" dirty="0"/>
              <a:t>Modifier les énoncés des situations 1 et 4 afin de permettre aux élèves de développer les compétences travaillées à différents degrés de maîtrise.</a:t>
            </a:r>
            <a:endParaRPr lang="fr-FR" sz="4400" dirty="0"/>
          </a:p>
          <a:p>
            <a:endParaRPr lang="fr-FR" dirty="0"/>
          </a:p>
        </p:txBody>
      </p:sp>
      <p:sp>
        <p:nvSpPr>
          <p:cNvPr id="2" name="Titre 1"/>
          <p:cNvSpPr>
            <a:spLocks noGrp="1"/>
          </p:cNvSpPr>
          <p:nvPr>
            <p:ph type="title"/>
          </p:nvPr>
        </p:nvSpPr>
        <p:spPr/>
        <p:txBody>
          <a:bodyPr/>
          <a:lstStyle/>
          <a:p>
            <a:r>
              <a:rPr lang="fr-FR" dirty="0"/>
              <a:t>TEMPS 2</a:t>
            </a:r>
          </a:p>
        </p:txBody>
      </p:sp>
    </p:spTree>
    <p:extLst>
      <p:ext uri="{BB962C8B-B14F-4D97-AF65-F5344CB8AC3E}">
        <p14:creationId xmlns:p14="http://schemas.microsoft.com/office/powerpoint/2010/main" val="159779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929411"/>
          </a:xfrm>
        </p:spPr>
        <p:txBody>
          <a:bodyPr>
            <a:normAutofit fontScale="92500" lnSpcReduction="10000"/>
          </a:bodyPr>
          <a:lstStyle/>
          <a:p>
            <a:r>
              <a:rPr lang="fr-FR" dirty="0"/>
              <a:t>Analyser un problème. </a:t>
            </a:r>
          </a:p>
          <a:p>
            <a:endParaRPr lang="fr-FR" dirty="0"/>
          </a:p>
          <a:p>
            <a:r>
              <a:rPr lang="fr-FR" dirty="0"/>
              <a:t>Extraire, organiser et traiter l’information utile. </a:t>
            </a:r>
          </a:p>
          <a:p>
            <a:endParaRPr lang="fr-FR" dirty="0"/>
          </a:p>
          <a:p>
            <a:r>
              <a:rPr lang="fr-FR" dirty="0"/>
              <a:t>Observer, s’engager dans une démarche, expérimenter en utilisant éventuellement des outils logiciels, chercher des exemples ou des contre-exemples, simplifier ou particulariser une situation, reformuler un problème, émettre une conjecture. </a:t>
            </a:r>
          </a:p>
          <a:p>
            <a:endParaRPr lang="fr-FR" dirty="0"/>
          </a:p>
          <a:p>
            <a:r>
              <a:rPr lang="fr-FR" dirty="0"/>
              <a:t>Valider, corriger une démarche, ou en adopter une nouvelle. </a:t>
            </a:r>
          </a:p>
        </p:txBody>
      </p:sp>
      <p:sp>
        <p:nvSpPr>
          <p:cNvPr id="2" name="Titre 1"/>
          <p:cNvSpPr>
            <a:spLocks noGrp="1"/>
          </p:cNvSpPr>
          <p:nvPr>
            <p:ph type="title"/>
          </p:nvPr>
        </p:nvSpPr>
        <p:spPr/>
        <p:txBody>
          <a:bodyPr>
            <a:normAutofit fontScale="90000"/>
          </a:bodyPr>
          <a:lstStyle/>
          <a:p>
            <a:r>
              <a:rPr lang="fr-FR" b="1" dirty="0"/>
              <a:t>Chercher</a:t>
            </a:r>
            <a:br>
              <a:rPr lang="fr-FR" dirty="0"/>
            </a:br>
            <a:endParaRPr lang="fr-FR" dirty="0"/>
          </a:p>
        </p:txBody>
      </p:sp>
    </p:spTree>
    <p:extLst>
      <p:ext uri="{BB962C8B-B14F-4D97-AF65-F5344CB8AC3E}">
        <p14:creationId xmlns:p14="http://schemas.microsoft.com/office/powerpoint/2010/main" val="832406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val="259107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z="4000" b="1" i="1" dirty="0"/>
              <a:t>Envisager différentes pistes d’étayage </a:t>
            </a:r>
            <a:endParaRPr lang="fr-FR" sz="4000" dirty="0"/>
          </a:p>
          <a:p>
            <a:pPr lvl="0"/>
            <a:r>
              <a:rPr lang="fr-FR" sz="4000" b="1" i="1" dirty="0"/>
              <a:t>Proposer des pistes de prolongement pour des niveaux différents et dans des champs mathématiques diversifiés </a:t>
            </a:r>
            <a:endParaRPr lang="fr-FR" sz="4000" dirty="0"/>
          </a:p>
          <a:p>
            <a:endParaRPr lang="fr-FR" dirty="0"/>
          </a:p>
        </p:txBody>
      </p:sp>
      <p:sp>
        <p:nvSpPr>
          <p:cNvPr id="2" name="Titre 1"/>
          <p:cNvSpPr>
            <a:spLocks noGrp="1"/>
          </p:cNvSpPr>
          <p:nvPr>
            <p:ph type="title"/>
          </p:nvPr>
        </p:nvSpPr>
        <p:spPr/>
        <p:txBody>
          <a:bodyPr/>
          <a:lstStyle/>
          <a:p>
            <a:r>
              <a:rPr lang="fr-FR" dirty="0"/>
              <a:t>TEMPS 3 : Enoncé 1</a:t>
            </a:r>
          </a:p>
        </p:txBody>
      </p:sp>
    </p:spTree>
    <p:extLst>
      <p:ext uri="{BB962C8B-B14F-4D97-AF65-F5344CB8AC3E}">
        <p14:creationId xmlns:p14="http://schemas.microsoft.com/office/powerpoint/2010/main" val="664259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lvl="0" indent="0">
              <a:buNone/>
            </a:pPr>
            <a:r>
              <a:rPr lang="fr-FR" sz="4800" b="1" i="1" dirty="0"/>
              <a:t>À quel niveau pourriez-vous exploiter cette situation ? Avec quel scénario pédagogique ? Quelle différenciation envisageriez-vous ? </a:t>
            </a:r>
            <a:endParaRPr lang="fr-FR" sz="4800" dirty="0"/>
          </a:p>
          <a:p>
            <a:endParaRPr lang="fr-FR" dirty="0"/>
          </a:p>
        </p:txBody>
      </p:sp>
      <p:sp>
        <p:nvSpPr>
          <p:cNvPr id="2" name="Titre 1"/>
          <p:cNvSpPr>
            <a:spLocks noGrp="1"/>
          </p:cNvSpPr>
          <p:nvPr>
            <p:ph type="title"/>
          </p:nvPr>
        </p:nvSpPr>
        <p:spPr/>
        <p:txBody>
          <a:bodyPr/>
          <a:lstStyle/>
          <a:p>
            <a:r>
              <a:rPr lang="fr-FR" dirty="0"/>
              <a:t>TEMPS 3 : Enoncé 2</a:t>
            </a:r>
          </a:p>
        </p:txBody>
      </p:sp>
    </p:spTree>
    <p:extLst>
      <p:ext uri="{BB962C8B-B14F-4D97-AF65-F5344CB8AC3E}">
        <p14:creationId xmlns:p14="http://schemas.microsoft.com/office/powerpoint/2010/main" val="4204158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lvl="0" indent="0">
              <a:buNone/>
            </a:pPr>
            <a:r>
              <a:rPr lang="fr-FR" sz="4800" b="1" i="1" dirty="0"/>
              <a:t>Établir un classement de ces exercices selon des critères que vous expliciterez.</a:t>
            </a:r>
            <a:endParaRPr lang="fr-FR" sz="5400" dirty="0"/>
          </a:p>
          <a:p>
            <a:endParaRPr lang="fr-FR" dirty="0"/>
          </a:p>
        </p:txBody>
      </p:sp>
      <p:sp>
        <p:nvSpPr>
          <p:cNvPr id="2" name="Titre 1"/>
          <p:cNvSpPr>
            <a:spLocks noGrp="1"/>
          </p:cNvSpPr>
          <p:nvPr>
            <p:ph type="title"/>
          </p:nvPr>
        </p:nvSpPr>
        <p:spPr/>
        <p:txBody>
          <a:bodyPr/>
          <a:lstStyle/>
          <a:p>
            <a:r>
              <a:rPr lang="fr-FR" dirty="0"/>
              <a:t>TEMPS 3 : Enoncés 3</a:t>
            </a:r>
          </a:p>
        </p:txBody>
      </p:sp>
    </p:spTree>
    <p:extLst>
      <p:ext uri="{BB962C8B-B14F-4D97-AF65-F5344CB8AC3E}">
        <p14:creationId xmlns:p14="http://schemas.microsoft.com/office/powerpoint/2010/main" val="4040633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Pour s’adapter aux besoins effectifs des élèves</a:t>
            </a:r>
          </a:p>
          <a:p>
            <a:r>
              <a:rPr lang="fr-FR" dirty="0"/>
              <a:t>Pour garantir la gradation de la construction des apprentissages de chacun (notion de zone proximale de développement)</a:t>
            </a:r>
          </a:p>
          <a:p>
            <a:r>
              <a:rPr lang="fr-FR" dirty="0"/>
              <a:t>Pour s’adapter à différents rythmes d’apprentissage</a:t>
            </a:r>
          </a:p>
          <a:p>
            <a:r>
              <a:rPr lang="fr-FR" dirty="0"/>
              <a:t>Pour gérer des publics hétérogènes donc des parcours éclectiques</a:t>
            </a:r>
          </a:p>
        </p:txBody>
      </p:sp>
      <p:sp>
        <p:nvSpPr>
          <p:cNvPr id="2" name="Titre 1"/>
          <p:cNvSpPr>
            <a:spLocks noGrp="1"/>
          </p:cNvSpPr>
          <p:nvPr>
            <p:ph type="title"/>
          </p:nvPr>
        </p:nvSpPr>
        <p:spPr/>
        <p:txBody>
          <a:bodyPr/>
          <a:lstStyle/>
          <a:p>
            <a:r>
              <a:rPr lang="fr-FR" b="1" dirty="0"/>
              <a:t>Différencier : pourquoi ?</a:t>
            </a:r>
          </a:p>
        </p:txBody>
      </p:sp>
    </p:spTree>
    <p:extLst>
      <p:ext uri="{BB962C8B-B14F-4D97-AF65-F5344CB8AC3E}">
        <p14:creationId xmlns:p14="http://schemas.microsoft.com/office/powerpoint/2010/main" val="3195494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Établir un diagnostic en termes de compétences (et pas seulement de connaissances et de capacités)</a:t>
            </a:r>
          </a:p>
          <a:p>
            <a:r>
              <a:rPr lang="fr-FR" dirty="0"/>
              <a:t>Cibler des objectifs en termes de compétences (pas seulement en termes de connaissances et capacités)</a:t>
            </a:r>
          </a:p>
        </p:txBody>
      </p:sp>
      <p:sp>
        <p:nvSpPr>
          <p:cNvPr id="2" name="Titre 1"/>
          <p:cNvSpPr>
            <a:spLocks noGrp="1"/>
          </p:cNvSpPr>
          <p:nvPr>
            <p:ph type="title"/>
          </p:nvPr>
        </p:nvSpPr>
        <p:spPr/>
        <p:txBody>
          <a:bodyPr/>
          <a:lstStyle/>
          <a:p>
            <a:r>
              <a:rPr lang="fr-FR" b="1" dirty="0"/>
              <a:t>Différencier : comment ?</a:t>
            </a:r>
          </a:p>
        </p:txBody>
      </p:sp>
    </p:spTree>
    <p:extLst>
      <p:ext uri="{BB962C8B-B14F-4D97-AF65-F5344CB8AC3E}">
        <p14:creationId xmlns:p14="http://schemas.microsoft.com/office/powerpoint/2010/main" val="1671358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472608"/>
          </a:xfrm>
        </p:spPr>
        <p:txBody>
          <a:bodyPr/>
          <a:lstStyle/>
          <a:p>
            <a:r>
              <a:rPr lang="fr-FR" dirty="0"/>
              <a:t>Tâches différentes ciblant la même compétence pour tous ou des compétences différentes selon les besoins</a:t>
            </a:r>
          </a:p>
          <a:p>
            <a:r>
              <a:rPr lang="fr-FR" dirty="0"/>
              <a:t>Tâche avec « socle commun » et prolongements adaptés aux profils</a:t>
            </a:r>
          </a:p>
          <a:p>
            <a:r>
              <a:rPr lang="fr-FR" dirty="0"/>
              <a:t>Tâche commune avec choix différenciés des variables didactiques</a:t>
            </a:r>
          </a:p>
          <a:p>
            <a:r>
              <a:rPr lang="fr-FR" dirty="0"/>
              <a:t>Tâche commune ou diversifiée avec aides/étayage adapté</a:t>
            </a:r>
          </a:p>
          <a:p>
            <a:pPr marL="109728" indent="0">
              <a:buNone/>
            </a:pPr>
            <a:r>
              <a:rPr lang="fr-FR" dirty="0">
                <a:sym typeface="Wingdings" panose="05000000000000000000" pitchFamily="2" charset="2"/>
              </a:rPr>
              <a:t> Moduler difficulté / complexité</a:t>
            </a:r>
            <a:endParaRPr lang="fr-FR" dirty="0"/>
          </a:p>
        </p:txBody>
      </p:sp>
      <p:sp>
        <p:nvSpPr>
          <p:cNvPr id="2" name="Titre 1"/>
          <p:cNvSpPr>
            <a:spLocks noGrp="1"/>
          </p:cNvSpPr>
          <p:nvPr>
            <p:ph type="title"/>
          </p:nvPr>
        </p:nvSpPr>
        <p:spPr>
          <a:xfrm>
            <a:off x="457200" y="274638"/>
            <a:ext cx="8363272" cy="1143000"/>
          </a:xfrm>
        </p:spPr>
        <p:txBody>
          <a:bodyPr>
            <a:normAutofit fontScale="90000"/>
          </a:bodyPr>
          <a:lstStyle/>
          <a:p>
            <a:r>
              <a:rPr lang="fr-FR" b="1" dirty="0"/>
              <a:t>Différencier la tâche : quel support?</a:t>
            </a:r>
          </a:p>
        </p:txBody>
      </p:sp>
    </p:spTree>
    <p:extLst>
      <p:ext uri="{BB962C8B-B14F-4D97-AF65-F5344CB8AC3E}">
        <p14:creationId xmlns:p14="http://schemas.microsoft.com/office/powerpoint/2010/main" val="4004462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97152"/>
          </a:xfrm>
        </p:spPr>
        <p:txBody>
          <a:bodyPr/>
          <a:lstStyle/>
          <a:p>
            <a:r>
              <a:rPr lang="fr-FR" dirty="0"/>
              <a:t>Degré de formalisation attendu</a:t>
            </a:r>
          </a:p>
          <a:p>
            <a:r>
              <a:rPr lang="fr-FR" dirty="0"/>
              <a:t>Degré de conceptualisation attendu</a:t>
            </a:r>
          </a:p>
          <a:p>
            <a:r>
              <a:rPr lang="fr-FR" dirty="0"/>
              <a:t>Degré d’autonomie attendu</a:t>
            </a:r>
          </a:p>
          <a:p>
            <a:r>
              <a:rPr lang="fr-FR" dirty="0"/>
              <a:t>Nature de la production attendue (écrite, orale, individuelle, collective…)</a:t>
            </a:r>
          </a:p>
          <a:p>
            <a:r>
              <a:rPr lang="fr-FR" dirty="0"/>
              <a:t>Le rythme</a:t>
            </a:r>
          </a:p>
          <a:p>
            <a:endParaRPr lang="fr-FR" dirty="0"/>
          </a:p>
        </p:txBody>
      </p:sp>
      <p:sp>
        <p:nvSpPr>
          <p:cNvPr id="2" name="Titre 1"/>
          <p:cNvSpPr>
            <a:spLocks noGrp="1"/>
          </p:cNvSpPr>
          <p:nvPr>
            <p:ph type="title"/>
          </p:nvPr>
        </p:nvSpPr>
        <p:spPr>
          <a:xfrm>
            <a:off x="323528" y="274638"/>
            <a:ext cx="8568952" cy="1143000"/>
          </a:xfrm>
        </p:spPr>
        <p:txBody>
          <a:bodyPr>
            <a:normAutofit fontScale="90000"/>
          </a:bodyPr>
          <a:lstStyle/>
          <a:p>
            <a:r>
              <a:rPr lang="fr-FR" b="1" dirty="0"/>
              <a:t>Différencier les attendus : sur quoi ?</a:t>
            </a:r>
          </a:p>
        </p:txBody>
      </p:sp>
    </p:spTree>
    <p:extLst>
      <p:ext uri="{BB962C8B-B14F-4D97-AF65-F5344CB8AC3E}">
        <p14:creationId xmlns:p14="http://schemas.microsoft.com/office/powerpoint/2010/main" val="943957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Type et nature des outils mis à disposition (manipulation, outils dont outils numériques, ressources dont ressources numériques…)</a:t>
            </a:r>
          </a:p>
          <a:p>
            <a:r>
              <a:rPr lang="fr-FR" dirty="0"/>
              <a:t>Type et nature des compensations éventuelles (outils dont outils numériques, ressources…)</a:t>
            </a:r>
          </a:p>
          <a:p>
            <a:r>
              <a:rPr lang="fr-FR" dirty="0"/>
              <a:t>Organisation du travail : </a:t>
            </a:r>
          </a:p>
          <a:p>
            <a:pPr lvl="1"/>
            <a:r>
              <a:rPr lang="fr-FR" dirty="0"/>
              <a:t>individuel, en groupe, en ilots, tutorat…</a:t>
            </a:r>
          </a:p>
          <a:p>
            <a:pPr lvl="1"/>
            <a:r>
              <a:rPr lang="fr-FR" dirty="0"/>
              <a:t>En classe , hors la classe, supports variés</a:t>
            </a:r>
          </a:p>
        </p:txBody>
      </p:sp>
      <p:sp>
        <p:nvSpPr>
          <p:cNvPr id="2" name="Titre 1"/>
          <p:cNvSpPr>
            <a:spLocks noGrp="1"/>
          </p:cNvSpPr>
          <p:nvPr>
            <p:ph type="title"/>
          </p:nvPr>
        </p:nvSpPr>
        <p:spPr/>
        <p:txBody>
          <a:bodyPr>
            <a:normAutofit fontScale="90000"/>
          </a:bodyPr>
          <a:lstStyle/>
          <a:p>
            <a:r>
              <a:rPr lang="fr-FR" b="1" dirty="0"/>
              <a:t>Différencier la mise en œuvre : comment ?</a:t>
            </a:r>
          </a:p>
        </p:txBody>
      </p:sp>
    </p:spTree>
    <p:extLst>
      <p:ext uri="{BB962C8B-B14F-4D97-AF65-F5344CB8AC3E}">
        <p14:creationId xmlns:p14="http://schemas.microsoft.com/office/powerpoint/2010/main" val="2527875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256584"/>
          </a:xfrm>
        </p:spPr>
        <p:txBody>
          <a:bodyPr>
            <a:normAutofit/>
          </a:bodyPr>
          <a:lstStyle/>
          <a:p>
            <a:pPr marL="0" indent="0">
              <a:buNone/>
            </a:pPr>
            <a:r>
              <a:rPr lang="fr-FR" b="1" dirty="0"/>
              <a:t>=</a:t>
            </a:r>
            <a:r>
              <a:rPr lang="fr-FR" dirty="0"/>
              <a:t> produire un soutien temporaire qui vise la construction de l’autonomie et l’aptitude à transférer.</a:t>
            </a:r>
          </a:p>
          <a:p>
            <a:pPr marL="0" indent="0">
              <a:buNone/>
            </a:pPr>
            <a:r>
              <a:rPr lang="fr-FR" b="1" dirty="0"/>
              <a:t>=</a:t>
            </a:r>
            <a:r>
              <a:rPr lang="fr-FR" dirty="0"/>
              <a:t> produire une aide sans laquelle l’apprenant ne peut pas progresser.</a:t>
            </a:r>
          </a:p>
          <a:p>
            <a:pPr marL="0" indent="0">
              <a:buNone/>
            </a:pPr>
            <a:endParaRPr lang="fr-FR" sz="1400" dirty="0"/>
          </a:p>
          <a:p>
            <a:pPr>
              <a:buFont typeface="Wingdings"/>
              <a:buChar char="à"/>
            </a:pPr>
            <a:r>
              <a:rPr lang="fr-FR" dirty="0">
                <a:sym typeface="Wingdings" panose="05000000000000000000" pitchFamily="2" charset="2"/>
              </a:rPr>
              <a:t>Nécessite un diagnostic pour mettre </a:t>
            </a:r>
            <a:r>
              <a:rPr lang="fr-FR" dirty="0"/>
              <a:t>en perspective des connaissances et conceptions préalables de l’apprenant et les objectifs d’apprentissage</a:t>
            </a:r>
            <a:r>
              <a:rPr lang="fr-FR" dirty="0">
                <a:sym typeface="Wingdings" panose="05000000000000000000" pitchFamily="2" charset="2"/>
              </a:rPr>
              <a:t> </a:t>
            </a:r>
          </a:p>
          <a:p>
            <a:pPr>
              <a:buFont typeface="Wingdings"/>
              <a:buChar char="à"/>
            </a:pPr>
            <a:r>
              <a:rPr lang="fr-FR" dirty="0">
                <a:sym typeface="Wingdings" panose="05000000000000000000" pitchFamily="2" charset="2"/>
              </a:rPr>
              <a:t>Nécessite d’observer l’apprenant en train d’agir pour réagir</a:t>
            </a:r>
            <a:endParaRPr lang="fr-FR" dirty="0"/>
          </a:p>
        </p:txBody>
      </p:sp>
      <p:sp>
        <p:nvSpPr>
          <p:cNvPr id="2" name="Titre 1"/>
          <p:cNvSpPr>
            <a:spLocks noGrp="1"/>
          </p:cNvSpPr>
          <p:nvPr>
            <p:ph type="title"/>
          </p:nvPr>
        </p:nvSpPr>
        <p:spPr>
          <a:xfrm>
            <a:off x="457200" y="44624"/>
            <a:ext cx="8229600" cy="1143000"/>
          </a:xfrm>
        </p:spPr>
        <p:txBody>
          <a:bodyPr/>
          <a:lstStyle/>
          <a:p>
            <a:r>
              <a:rPr lang="fr-FR" b="1" dirty="0"/>
              <a:t>Etayer</a:t>
            </a:r>
          </a:p>
        </p:txBody>
      </p:sp>
    </p:spTree>
    <p:extLst>
      <p:ext uri="{BB962C8B-B14F-4D97-AF65-F5344CB8AC3E}">
        <p14:creationId xmlns:p14="http://schemas.microsoft.com/office/powerpoint/2010/main" val="290000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4525963"/>
          </a:xfrm>
        </p:spPr>
        <p:txBody>
          <a:bodyPr>
            <a:normAutofit lnSpcReduction="10000"/>
          </a:bodyPr>
          <a:lstStyle/>
          <a:p>
            <a:r>
              <a:rPr lang="fr-FR" dirty="0"/>
              <a:t>Traduire en langage mathématique une situation réelle (à l’aide d’équations, de suites, de fonctions, de configurations géométriques, de graphes, de lois de probabilité, d’outils statistiques ...). </a:t>
            </a:r>
          </a:p>
          <a:p>
            <a:endParaRPr lang="fr-FR" dirty="0"/>
          </a:p>
          <a:p>
            <a:r>
              <a:rPr lang="fr-FR" dirty="0"/>
              <a:t>Utiliser, comprendre, élaborer une simulation numérique ou géométrique prenant appui sur la modélisation et utilisant un logiciel. </a:t>
            </a:r>
          </a:p>
          <a:p>
            <a:endParaRPr lang="fr-FR" dirty="0"/>
          </a:p>
          <a:p>
            <a:r>
              <a:rPr lang="fr-FR" dirty="0"/>
              <a:t>Valider ou invalider un modèle. </a:t>
            </a:r>
          </a:p>
          <a:p>
            <a:endParaRPr lang="fr-FR" dirty="0"/>
          </a:p>
          <a:p>
            <a:endParaRPr lang="fr-FR" dirty="0"/>
          </a:p>
        </p:txBody>
      </p:sp>
      <p:sp>
        <p:nvSpPr>
          <p:cNvPr id="2" name="Titre 1"/>
          <p:cNvSpPr>
            <a:spLocks noGrp="1"/>
          </p:cNvSpPr>
          <p:nvPr>
            <p:ph type="title"/>
          </p:nvPr>
        </p:nvSpPr>
        <p:spPr/>
        <p:txBody>
          <a:bodyPr>
            <a:normAutofit fontScale="90000"/>
          </a:bodyPr>
          <a:lstStyle/>
          <a:p>
            <a:r>
              <a:rPr lang="fr-FR" b="1" dirty="0"/>
              <a:t>Modéliser</a:t>
            </a:r>
            <a:r>
              <a:rPr lang="fr-FR" dirty="0"/>
              <a:t> </a:t>
            </a:r>
            <a:br>
              <a:rPr lang="fr-FR" dirty="0"/>
            </a:br>
            <a:endParaRPr lang="fr-FR" dirty="0"/>
          </a:p>
        </p:txBody>
      </p:sp>
    </p:spTree>
    <p:extLst>
      <p:ext uri="{BB962C8B-B14F-4D97-AF65-F5344CB8AC3E}">
        <p14:creationId xmlns:p14="http://schemas.microsoft.com/office/powerpoint/2010/main" val="496759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184576"/>
          </a:xfrm>
        </p:spPr>
        <p:txBody>
          <a:bodyPr>
            <a:normAutofit fontScale="92500"/>
          </a:bodyPr>
          <a:lstStyle/>
          <a:p>
            <a:r>
              <a:rPr lang="fr-FR" dirty="0">
                <a:sym typeface="Wingdings" panose="05000000000000000000" pitchFamily="2" charset="2"/>
              </a:rPr>
              <a:t>Anticiper :</a:t>
            </a:r>
          </a:p>
          <a:p>
            <a:pPr lvl="1">
              <a:buFont typeface="Wingdings" panose="05000000000000000000" pitchFamily="2" charset="2"/>
              <a:buChar char="Ø"/>
            </a:pPr>
            <a:r>
              <a:rPr lang="fr-FR" dirty="0">
                <a:sym typeface="Wingdings" panose="05000000000000000000" pitchFamily="2" charset="2"/>
              </a:rPr>
              <a:t> choisir les supports, les registres, le scénario (le professeur)</a:t>
            </a:r>
          </a:p>
          <a:p>
            <a:pPr lvl="1">
              <a:buFont typeface="Wingdings" panose="05000000000000000000" pitchFamily="2" charset="2"/>
              <a:buChar char="Ø"/>
            </a:pPr>
            <a:r>
              <a:rPr lang="fr-FR" dirty="0">
                <a:sym typeface="Wingdings" panose="05000000000000000000" pitchFamily="2" charset="2"/>
              </a:rPr>
              <a:t>agencer, articuler, construire un parcours de formation (le professeur)</a:t>
            </a:r>
          </a:p>
          <a:p>
            <a:r>
              <a:rPr lang="fr-FR" dirty="0">
                <a:sym typeface="Wingdings" panose="05000000000000000000" pitchFamily="2" charset="2"/>
              </a:rPr>
              <a:t>Questionner (les pairs, le professeur)</a:t>
            </a:r>
          </a:p>
          <a:p>
            <a:r>
              <a:rPr lang="fr-FR" dirty="0" err="1">
                <a:sym typeface="Wingdings" panose="05000000000000000000" pitchFamily="2" charset="2"/>
              </a:rPr>
              <a:t>Médier</a:t>
            </a:r>
            <a:r>
              <a:rPr lang="fr-FR" dirty="0">
                <a:sym typeface="Wingdings" panose="05000000000000000000" pitchFamily="2" charset="2"/>
              </a:rPr>
              <a:t> (les pairs, le professeur)</a:t>
            </a:r>
          </a:p>
          <a:p>
            <a:r>
              <a:rPr lang="fr-FR" dirty="0">
                <a:sym typeface="Wingdings" panose="05000000000000000000" pitchFamily="2" charset="2"/>
              </a:rPr>
              <a:t>Verbaliser (l’apprenant, les pairs, le professeur)</a:t>
            </a:r>
          </a:p>
          <a:p>
            <a:r>
              <a:rPr lang="fr-FR" dirty="0">
                <a:sym typeface="Wingdings" panose="05000000000000000000" pitchFamily="2" charset="2"/>
              </a:rPr>
              <a:t>Expliciter (l’apprenant, les pairs, le professeur)</a:t>
            </a:r>
          </a:p>
          <a:p>
            <a:r>
              <a:rPr lang="fr-FR" dirty="0">
                <a:sym typeface="Wingdings" panose="05000000000000000000" pitchFamily="2" charset="2"/>
              </a:rPr>
              <a:t>Reformuler (l’apprenant, les pairs, le professeur)</a:t>
            </a:r>
          </a:p>
          <a:p>
            <a:r>
              <a:rPr lang="fr-FR" dirty="0">
                <a:sym typeface="Wingdings" panose="05000000000000000000" pitchFamily="2" charset="2"/>
              </a:rPr>
              <a:t>Récapituler (l’apprenant, les pairs, le professeur)</a:t>
            </a:r>
          </a:p>
          <a:p>
            <a:r>
              <a:rPr lang="fr-FR" dirty="0">
                <a:sym typeface="Wingdings" panose="05000000000000000000" pitchFamily="2" charset="2"/>
              </a:rPr>
              <a:t>Compenser (le professeur)</a:t>
            </a:r>
            <a:endParaRPr lang="fr-FR" dirty="0"/>
          </a:p>
          <a:p>
            <a:endParaRPr lang="fr-FR" dirty="0"/>
          </a:p>
        </p:txBody>
      </p:sp>
      <p:sp>
        <p:nvSpPr>
          <p:cNvPr id="2" name="Titre 1"/>
          <p:cNvSpPr>
            <a:spLocks noGrp="1"/>
          </p:cNvSpPr>
          <p:nvPr>
            <p:ph type="title"/>
          </p:nvPr>
        </p:nvSpPr>
        <p:spPr>
          <a:xfrm>
            <a:off x="457200" y="116632"/>
            <a:ext cx="8229600" cy="1143000"/>
          </a:xfrm>
        </p:spPr>
        <p:txBody>
          <a:bodyPr/>
          <a:lstStyle/>
          <a:p>
            <a:r>
              <a:rPr lang="fr-FR" b="1" dirty="0"/>
              <a:t>ETAYER EN ACTES</a:t>
            </a:r>
          </a:p>
        </p:txBody>
      </p:sp>
    </p:spTree>
    <p:extLst>
      <p:ext uri="{BB962C8B-B14F-4D97-AF65-F5344CB8AC3E}">
        <p14:creationId xmlns:p14="http://schemas.microsoft.com/office/powerpoint/2010/main" val="2514363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525963"/>
          </a:xfrm>
        </p:spPr>
        <p:txBody>
          <a:bodyPr>
            <a:normAutofit/>
          </a:bodyPr>
          <a:lstStyle/>
          <a:p>
            <a:r>
              <a:rPr lang="fr-FR" dirty="0"/>
              <a:t>Confiner les élèves les plus fragiles à l’exécution de tâches de bas niveau cognitif (application répétitive de procédures, de techniques)</a:t>
            </a:r>
          </a:p>
          <a:p>
            <a:r>
              <a:rPr lang="fr-FR" dirty="0"/>
              <a:t>Concevoir un étayage qui atomise la tâche en sous tâches </a:t>
            </a:r>
            <a:r>
              <a:rPr lang="fr-FR" i="1" dirty="0"/>
              <a:t>a priori</a:t>
            </a:r>
          </a:p>
          <a:p>
            <a:r>
              <a:rPr lang="fr-FR" dirty="0"/>
              <a:t>Cibler des objectifs non atteignables</a:t>
            </a:r>
          </a:p>
          <a:p>
            <a:r>
              <a:rPr lang="fr-FR" dirty="0"/>
              <a:t>Proposer des tâches qui ne génèrent pas d’apprentissages</a:t>
            </a:r>
          </a:p>
          <a:p>
            <a:r>
              <a:rPr lang="fr-FR" dirty="0"/>
              <a:t>Procéder par micro-objectifs</a:t>
            </a:r>
          </a:p>
          <a:p>
            <a:endParaRPr lang="fr-FR" dirty="0"/>
          </a:p>
        </p:txBody>
      </p:sp>
      <p:sp>
        <p:nvSpPr>
          <p:cNvPr id="2" name="Titre 1"/>
          <p:cNvSpPr>
            <a:spLocks noGrp="1"/>
          </p:cNvSpPr>
          <p:nvPr>
            <p:ph type="title"/>
          </p:nvPr>
        </p:nvSpPr>
        <p:spPr/>
        <p:txBody>
          <a:bodyPr/>
          <a:lstStyle/>
          <a:p>
            <a:r>
              <a:rPr lang="fr-FR" b="1" dirty="0"/>
              <a:t>Les écueils</a:t>
            </a:r>
          </a:p>
        </p:txBody>
      </p:sp>
    </p:spTree>
    <p:extLst>
      <p:ext uri="{BB962C8B-B14F-4D97-AF65-F5344CB8AC3E}">
        <p14:creationId xmlns:p14="http://schemas.microsoft.com/office/powerpoint/2010/main" val="3720872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4525963"/>
          </a:xfrm>
        </p:spPr>
        <p:txBody>
          <a:bodyPr>
            <a:normAutofit/>
          </a:bodyPr>
          <a:lstStyle/>
          <a:p>
            <a:pPr marL="0" indent="0" algn="just">
              <a:buNone/>
            </a:pPr>
            <a:r>
              <a:rPr lang="en-US" dirty="0"/>
              <a:t>“</a:t>
            </a:r>
            <a:r>
              <a:rPr lang="en-US" i="1" dirty="0"/>
              <a:t>The most effective learning is that which occurs within the ZPD, that is when the challenge presented by a task is ahead of learners’ actual or current development. It is only when support is required that new learning will take place, since the learner is then likely to be working within the ZPD</a:t>
            </a:r>
            <a:r>
              <a:rPr lang="en-US" dirty="0"/>
              <a:t>.” </a:t>
            </a:r>
            <a:r>
              <a:rPr lang="en-US" dirty="0" err="1"/>
              <a:t>Vigotsky</a:t>
            </a:r>
            <a:endParaRPr lang="fr-FR" dirty="0"/>
          </a:p>
        </p:txBody>
      </p:sp>
    </p:spTree>
    <p:extLst>
      <p:ext uri="{BB962C8B-B14F-4D97-AF65-F5344CB8AC3E}">
        <p14:creationId xmlns:p14="http://schemas.microsoft.com/office/powerpoint/2010/main" val="24496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4525963"/>
          </a:xfrm>
        </p:spPr>
        <p:txBody>
          <a:bodyPr>
            <a:normAutofit/>
          </a:bodyPr>
          <a:lstStyle/>
          <a:p>
            <a:r>
              <a:rPr lang="fr-FR" dirty="0"/>
              <a:t>Choisir un cadre (numérique, algébrique, géométrique...) adapté pour traiter un problème ou pour représenter un objet mathématique. </a:t>
            </a:r>
          </a:p>
          <a:p>
            <a:endParaRPr lang="fr-FR" dirty="0"/>
          </a:p>
          <a:p>
            <a:r>
              <a:rPr lang="fr-FR" dirty="0"/>
              <a:t>Passer d’un mode de représentation à un autre. </a:t>
            </a:r>
          </a:p>
          <a:p>
            <a:endParaRPr lang="fr-FR" dirty="0"/>
          </a:p>
          <a:p>
            <a:r>
              <a:rPr lang="fr-FR" dirty="0"/>
              <a:t>Changer de registre.</a:t>
            </a:r>
          </a:p>
          <a:p>
            <a:endParaRPr lang="fr-FR" dirty="0"/>
          </a:p>
        </p:txBody>
      </p:sp>
      <p:sp>
        <p:nvSpPr>
          <p:cNvPr id="2" name="Titre 1"/>
          <p:cNvSpPr>
            <a:spLocks noGrp="1"/>
          </p:cNvSpPr>
          <p:nvPr>
            <p:ph type="title"/>
          </p:nvPr>
        </p:nvSpPr>
        <p:spPr/>
        <p:txBody>
          <a:bodyPr>
            <a:normAutofit fontScale="90000"/>
          </a:bodyPr>
          <a:lstStyle/>
          <a:p>
            <a:r>
              <a:rPr lang="fr-FR" b="1" dirty="0"/>
              <a:t>Représenter</a:t>
            </a:r>
            <a:r>
              <a:rPr lang="fr-FR" dirty="0"/>
              <a:t> </a:t>
            </a:r>
            <a:br>
              <a:rPr lang="fr-FR" dirty="0"/>
            </a:br>
            <a:endParaRPr lang="fr-FR" dirty="0"/>
          </a:p>
        </p:txBody>
      </p:sp>
    </p:spTree>
    <p:extLst>
      <p:ext uri="{BB962C8B-B14F-4D97-AF65-F5344CB8AC3E}">
        <p14:creationId xmlns:p14="http://schemas.microsoft.com/office/powerpoint/2010/main" val="1671766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4525963"/>
          </a:xfrm>
        </p:spPr>
        <p:txBody>
          <a:bodyPr>
            <a:normAutofit fontScale="85000" lnSpcReduction="10000"/>
          </a:bodyPr>
          <a:lstStyle/>
          <a:p>
            <a:endParaRPr lang="fr-FR" dirty="0"/>
          </a:p>
          <a:p>
            <a:r>
              <a:rPr lang="fr-FR" dirty="0"/>
              <a:t>Effectuer un calcul automatisable à la main ou à l’aide d’un instrument (calculatrice, logiciel). </a:t>
            </a:r>
          </a:p>
          <a:p>
            <a:endParaRPr lang="fr-FR" dirty="0"/>
          </a:p>
          <a:p>
            <a:r>
              <a:rPr lang="fr-FR" dirty="0"/>
              <a:t>Mettre en œuvre des algorithmes simples. </a:t>
            </a:r>
          </a:p>
          <a:p>
            <a:endParaRPr lang="fr-FR" dirty="0"/>
          </a:p>
          <a:p>
            <a:r>
              <a:rPr lang="fr-FR" dirty="0"/>
              <a:t>Exercer l’intelligence du calcul : organiser les différentes étapes d’un calcul complexe, choisir des transformations, effectuer des simplifications. </a:t>
            </a:r>
          </a:p>
          <a:p>
            <a:endParaRPr lang="fr-FR" dirty="0"/>
          </a:p>
          <a:p>
            <a:r>
              <a:rPr lang="fr-FR" dirty="0"/>
              <a:t>Contrôler les calculs (au moyen d’ordres de grandeur, de considérations de signe ou d’encadrement). </a:t>
            </a:r>
          </a:p>
          <a:p>
            <a:endParaRPr lang="fr-FR" dirty="0"/>
          </a:p>
          <a:p>
            <a:endParaRPr lang="fr-FR" dirty="0"/>
          </a:p>
        </p:txBody>
      </p:sp>
      <p:sp>
        <p:nvSpPr>
          <p:cNvPr id="2" name="Titre 1"/>
          <p:cNvSpPr>
            <a:spLocks noGrp="1"/>
          </p:cNvSpPr>
          <p:nvPr>
            <p:ph type="title"/>
          </p:nvPr>
        </p:nvSpPr>
        <p:spPr/>
        <p:txBody>
          <a:bodyPr>
            <a:normAutofit/>
          </a:bodyPr>
          <a:lstStyle/>
          <a:p>
            <a:r>
              <a:rPr lang="fr-FR" b="1" dirty="0"/>
              <a:t>Calculer</a:t>
            </a:r>
          </a:p>
        </p:txBody>
      </p:sp>
    </p:spTree>
    <p:extLst>
      <p:ext uri="{BB962C8B-B14F-4D97-AF65-F5344CB8AC3E}">
        <p14:creationId xmlns:p14="http://schemas.microsoft.com/office/powerpoint/2010/main" val="308052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112568"/>
          </a:xfrm>
        </p:spPr>
        <p:txBody>
          <a:bodyPr>
            <a:normAutofit fontScale="32500" lnSpcReduction="20000"/>
          </a:bodyPr>
          <a:lstStyle/>
          <a:p>
            <a:r>
              <a:rPr lang="fr-FR" sz="6000" dirty="0"/>
              <a:t>Utiliser les notions de la logique élémentaire (conditions nécessaires ou suffisantes,  équivalences, connecteurs) pour bâtir un raisonnement. </a:t>
            </a:r>
          </a:p>
          <a:p>
            <a:endParaRPr lang="fr-FR" sz="6000" dirty="0"/>
          </a:p>
          <a:p>
            <a:r>
              <a:rPr lang="fr-FR" sz="6000" dirty="0"/>
              <a:t>Différencier le statut des énoncés mis en jeu : définition, propriété, théorème démontré,  théorème admis... </a:t>
            </a:r>
          </a:p>
          <a:p>
            <a:endParaRPr lang="fr-FR" sz="6000" dirty="0"/>
          </a:p>
          <a:p>
            <a:r>
              <a:rPr lang="fr-FR" sz="6000" dirty="0"/>
              <a:t>Utiliser différents types de raisonnement (par analyse et synthèse, par équivalence, par disjonction de cas, par l’absurde, par contraposée, par récurrence...). </a:t>
            </a:r>
          </a:p>
          <a:p>
            <a:endParaRPr lang="fr-FR" sz="6000" dirty="0"/>
          </a:p>
          <a:p>
            <a:r>
              <a:rPr lang="fr-FR" sz="6000" dirty="0"/>
              <a:t>Effectuer des inférences (inductives, déductives) pour obtenir de nouveaux résultats, conduire une démonstration, confirmer ou infirmer une conjecture, prendre une décision. </a:t>
            </a:r>
          </a:p>
        </p:txBody>
      </p:sp>
      <p:sp>
        <p:nvSpPr>
          <p:cNvPr id="2" name="Titre 1"/>
          <p:cNvSpPr>
            <a:spLocks noGrp="1"/>
          </p:cNvSpPr>
          <p:nvPr>
            <p:ph type="title"/>
          </p:nvPr>
        </p:nvSpPr>
        <p:spPr/>
        <p:txBody>
          <a:bodyPr>
            <a:normAutofit/>
          </a:bodyPr>
          <a:lstStyle/>
          <a:p>
            <a:r>
              <a:rPr lang="fr-FR" b="1" dirty="0"/>
              <a:t>Raisonner </a:t>
            </a:r>
          </a:p>
        </p:txBody>
      </p:sp>
    </p:spTree>
    <p:extLst>
      <p:ext uri="{BB962C8B-B14F-4D97-AF65-F5344CB8AC3E}">
        <p14:creationId xmlns:p14="http://schemas.microsoft.com/office/powerpoint/2010/main" val="377156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Opérer la conversion entre le langage naturel et le langage symbolique formel. </a:t>
            </a:r>
          </a:p>
          <a:p>
            <a:endParaRPr lang="fr-FR" dirty="0"/>
          </a:p>
          <a:p>
            <a:r>
              <a:rPr lang="fr-FR" dirty="0"/>
              <a:t>Développer une argumentation mathématique correcte à l’écrit ou à l’oral. </a:t>
            </a:r>
          </a:p>
          <a:p>
            <a:endParaRPr lang="fr-FR" dirty="0"/>
          </a:p>
          <a:p>
            <a:r>
              <a:rPr lang="fr-FR" dirty="0"/>
              <a:t>Critiquer une démarche ou un résultat. </a:t>
            </a:r>
          </a:p>
          <a:p>
            <a:endParaRPr lang="fr-FR" dirty="0"/>
          </a:p>
          <a:p>
            <a:r>
              <a:rPr lang="fr-FR" dirty="0"/>
              <a:t>S’exprimer avec clarté et précision à l’oral et à l’écrit.</a:t>
            </a:r>
          </a:p>
          <a:p>
            <a:endParaRPr lang="fr-FR" dirty="0"/>
          </a:p>
        </p:txBody>
      </p:sp>
      <p:sp>
        <p:nvSpPr>
          <p:cNvPr id="2" name="Titre 1"/>
          <p:cNvSpPr>
            <a:spLocks noGrp="1"/>
          </p:cNvSpPr>
          <p:nvPr>
            <p:ph type="title"/>
          </p:nvPr>
        </p:nvSpPr>
        <p:spPr/>
        <p:txBody>
          <a:bodyPr/>
          <a:lstStyle/>
          <a:p>
            <a:r>
              <a:rPr lang="fr-FR" b="1" dirty="0"/>
              <a:t>Communiquer</a:t>
            </a:r>
          </a:p>
        </p:txBody>
      </p:sp>
    </p:spTree>
    <p:extLst>
      <p:ext uri="{BB962C8B-B14F-4D97-AF65-F5344CB8AC3E}">
        <p14:creationId xmlns:p14="http://schemas.microsoft.com/office/powerpoint/2010/main" val="115169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Cadre et registre</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60798" y="1111342"/>
            <a:ext cx="7171642" cy="5053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305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Registre</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3" y="1043091"/>
            <a:ext cx="7128791" cy="4955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0958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1020</TotalTime>
  <Words>1648</Words>
  <Application>Microsoft Office PowerPoint</Application>
  <PresentationFormat>Affichage à l'écran (4:3)</PresentationFormat>
  <Paragraphs>205</Paragraphs>
  <Slides>32</Slides>
  <Notes>31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Calibri</vt:lpstr>
      <vt:lpstr>Lucida Sans Unicode</vt:lpstr>
      <vt:lpstr>Verdana</vt:lpstr>
      <vt:lpstr>Wingdings</vt:lpstr>
      <vt:lpstr>Wingdings 2</vt:lpstr>
      <vt:lpstr>Wingdings 3</vt:lpstr>
      <vt:lpstr>Rotonde</vt:lpstr>
      <vt:lpstr>JOURNEES INSTITUTIONNELLES LYCEE 2015</vt:lpstr>
      <vt:lpstr>Chercher </vt:lpstr>
      <vt:lpstr>Modéliser  </vt:lpstr>
      <vt:lpstr>Représenter  </vt:lpstr>
      <vt:lpstr>Calculer</vt:lpstr>
      <vt:lpstr>Raisonner </vt:lpstr>
      <vt:lpstr>Communiquer</vt:lpstr>
      <vt:lpstr>Cadre et registre</vt:lpstr>
      <vt:lpstr>Registre</vt:lpstr>
      <vt:lpstr>TEMPS 1</vt:lpstr>
      <vt:lpstr>Situation 1</vt:lpstr>
      <vt:lpstr>Situation 2</vt:lpstr>
      <vt:lpstr>Situation 3</vt:lpstr>
      <vt:lpstr>Situation 4</vt:lpstr>
      <vt:lpstr>BILAN</vt:lpstr>
      <vt:lpstr>Objectif général du cycle terminal de toutes les séries </vt:lpstr>
      <vt:lpstr>En conclusion</vt:lpstr>
      <vt:lpstr>Présentation PowerPoint</vt:lpstr>
      <vt:lpstr>TEMPS 2</vt:lpstr>
      <vt:lpstr>Présentation PowerPoint</vt:lpstr>
      <vt:lpstr>TEMPS 3 : Enoncé 1</vt:lpstr>
      <vt:lpstr>TEMPS 3 : Enoncé 2</vt:lpstr>
      <vt:lpstr>TEMPS 3 : Enoncés 3</vt:lpstr>
      <vt:lpstr>Différencier : pourquoi ?</vt:lpstr>
      <vt:lpstr>Différencier : comment ?</vt:lpstr>
      <vt:lpstr>Différencier la tâche : quel support?</vt:lpstr>
      <vt:lpstr>Différencier les attendus : sur quoi ?</vt:lpstr>
      <vt:lpstr>Différencier la mise en œuvre : comment ?</vt:lpstr>
      <vt:lpstr>Etayer</vt:lpstr>
      <vt:lpstr>ETAYER EN ACTES</vt:lpstr>
      <vt:lpstr>Les écueils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JOURNEES INSTITUTIONNELLES LYCEE 2015</dc:title>
  <dc:creator>magnin</dc:creator>
  <cp:lastModifiedBy>Christophe</cp:lastModifiedBy>
  <cp:revision>53</cp:revision>
  <cp:lastPrinted>2015-11-26T16:13:54Z</cp:lastPrinted>
  <dcterms:created xsi:type="dcterms:W3CDTF">2015-11-15T21:16:59Z</dcterms:created>
  <dcterms:modified xsi:type="dcterms:W3CDTF">2016-09-22T04:32:27Z</dcterms:modified>
</cp:coreProperties>
</file>