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355" r:id="rId3"/>
    <p:sldId id="258" r:id="rId4"/>
    <p:sldId id="259" r:id="rId5"/>
    <p:sldId id="260" r:id="rId6"/>
    <p:sldId id="263" r:id="rId7"/>
    <p:sldId id="340" r:id="rId8"/>
    <p:sldId id="341" r:id="rId9"/>
    <p:sldId id="342" r:id="rId10"/>
    <p:sldId id="285" r:id="rId11"/>
    <p:sldId id="286" r:id="rId12"/>
    <p:sldId id="287" r:id="rId13"/>
    <p:sldId id="288" r:id="rId14"/>
    <p:sldId id="289" r:id="rId15"/>
    <p:sldId id="290" r:id="rId16"/>
    <p:sldId id="291" r:id="rId17"/>
    <p:sldId id="292" r:id="rId18"/>
    <p:sldId id="352" r:id="rId19"/>
    <p:sldId id="353" r:id="rId20"/>
    <p:sldId id="354" r:id="rId21"/>
    <p:sldId id="293" r:id="rId22"/>
    <p:sldId id="345" r:id="rId23"/>
    <p:sldId id="295" r:id="rId24"/>
    <p:sldId id="338" r:id="rId25"/>
    <p:sldId id="321" r:id="rId26"/>
    <p:sldId id="322" r:id="rId27"/>
    <p:sldId id="323" r:id="rId28"/>
    <p:sldId id="324" r:id="rId29"/>
    <p:sldId id="325" r:id="rId30"/>
    <p:sldId id="326" r:id="rId31"/>
    <p:sldId id="327" r:id="rId32"/>
    <p:sldId id="328" r:id="rId33"/>
    <p:sldId id="344" r:id="rId34"/>
    <p:sldId id="329" r:id="rId35"/>
    <p:sldId id="297" r:id="rId36"/>
    <p:sldId id="299" r:id="rId37"/>
    <p:sldId id="347" r:id="rId38"/>
    <p:sldId id="346" r:id="rId39"/>
    <p:sldId id="348" r:id="rId40"/>
    <p:sldId id="339" r:id="rId41"/>
    <p:sldId id="303" r:id="rId42"/>
    <p:sldId id="304" r:id="rId43"/>
    <p:sldId id="349" r:id="rId44"/>
    <p:sldId id="306" r:id="rId45"/>
    <p:sldId id="307" r:id="rId46"/>
    <p:sldId id="308" r:id="rId47"/>
    <p:sldId id="309" r:id="rId48"/>
    <p:sldId id="310" r:id="rId49"/>
    <p:sldId id="311" r:id="rId50"/>
    <p:sldId id="312"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9" autoAdjust="0"/>
    <p:restoredTop sz="94660"/>
  </p:normalViewPr>
  <p:slideViewPr>
    <p:cSldViewPr snapToGrid="0">
      <p:cViewPr varScale="1">
        <p:scale>
          <a:sx n="72" d="100"/>
          <a:sy n="72" d="100"/>
        </p:scale>
        <p:origin x="6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EC175-1845-465A-882A-13BCCB0369AD}" type="datetimeFigureOut">
              <a:rPr lang="fr-FR" smtClean="0"/>
              <a:pPr/>
              <a:t>22/09/2016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5DE22-6480-4755-8765-1B8089295052}" type="slidenum">
              <a:rPr lang="fr-FR" smtClean="0"/>
              <a:pPr/>
              <a:t>‹N°›</a:t>
            </a:fld>
            <a:endParaRPr lang="fr-FR"/>
          </a:p>
        </p:txBody>
      </p:sp>
    </p:spTree>
    <p:extLst>
      <p:ext uri="{BB962C8B-B14F-4D97-AF65-F5344CB8AC3E}">
        <p14:creationId xmlns:p14="http://schemas.microsoft.com/office/powerpoint/2010/main" val="84966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p:spPr>
        <p:txBody>
          <a:bodyPr/>
          <a:lstStyle/>
          <a:p>
            <a:pPr eaLnBrk="1" hangingPunct="1">
              <a:lnSpc>
                <a:spcPct val="90000"/>
              </a:lnSpc>
            </a:pPr>
            <a:r>
              <a:rPr lang="fr-FR" altLang="fr-FR" sz="900" dirty="0"/>
              <a:t>le raisonnement doit prendre appui sur des situations variées. Les pratiques d’investigation peuvent s’appuyer sur des manipulations ou des recherches papier/crayon ou sur l’usage d’outils numériques. Pas trop d’exigences concernant le formalisme.</a:t>
            </a:r>
          </a:p>
          <a:p>
            <a:pPr eaLnBrk="1" hangingPunct="1">
              <a:lnSpc>
                <a:spcPct val="90000"/>
              </a:lnSpc>
            </a:pPr>
            <a:endParaRPr lang="fr-FR" altLang="fr-FR" sz="900" dirty="0"/>
          </a:p>
          <a:p>
            <a:pPr eaLnBrk="1" hangingPunct="1">
              <a:lnSpc>
                <a:spcPct val="90000"/>
              </a:lnSpc>
            </a:pPr>
            <a:r>
              <a:rPr lang="fr-FR" altLang="fr-FR" sz="900" dirty="0"/>
              <a:t>le raisonnement doit prendre appui sur des situations variées. Les pratiques d’investigation peuvent s’appuyer sur des manipulations ou des recherches papier/crayon ou sur l’usage d’outils numériques. Pas trop d’exigences concernant le formalisme.</a:t>
            </a:r>
          </a:p>
          <a:p>
            <a:pPr eaLnBrk="1" hangingPunct="1">
              <a:lnSpc>
                <a:spcPct val="90000"/>
              </a:lnSpc>
            </a:pPr>
            <a:endParaRPr lang="fr-FR" altLang="fr-FR" sz="900" dirty="0"/>
          </a:p>
          <a:p>
            <a:pPr eaLnBrk="1" hangingPunct="1">
              <a:lnSpc>
                <a:spcPct val="90000"/>
              </a:lnSpc>
            </a:pPr>
            <a:r>
              <a:rPr lang="fr-FR" altLang="fr-FR" sz="900" dirty="0"/>
              <a:t>le raisonnement doit prendre appui sur des situations variées. Les pratiques d’investigation peuvent s’appuyer sur des manipulations ou des recherches papier/crayon ou sur l’usage d’outils numériques. Pas trop d’exigences concernant le formalisme.</a:t>
            </a:r>
          </a:p>
          <a:p>
            <a:pPr eaLnBrk="1" hangingPunct="1">
              <a:lnSpc>
                <a:spcPct val="90000"/>
              </a:lnSpc>
            </a:pPr>
            <a:endParaRPr lang="fr-FR" altLang="fr-FR" sz="900" dirty="0"/>
          </a:p>
          <a:p>
            <a:pPr eaLnBrk="1" hangingPunct="1"/>
            <a:endParaRPr lang="fr-FR" altLang="fr-FR" dirty="0"/>
          </a:p>
        </p:txBody>
      </p:sp>
    </p:spTree>
    <p:extLst>
      <p:ext uri="{BB962C8B-B14F-4D97-AF65-F5344CB8AC3E}">
        <p14:creationId xmlns:p14="http://schemas.microsoft.com/office/powerpoint/2010/main" val="195575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r>
              <a:rPr lang="fr-FR" altLang="fr-FR" dirty="0"/>
              <a:t>L’extension des procédures de calcul aux nombres rationnels et l’introduction du calcul littéral doivent s’appuyer sur des situations permettant de construire le sens des nombres et des opérations.</a:t>
            </a:r>
          </a:p>
          <a:p>
            <a:pPr eaLnBrk="1" hangingPunct="1"/>
            <a:endParaRPr lang="fr-FR" altLang="fr-FR" dirty="0"/>
          </a:p>
        </p:txBody>
      </p:sp>
    </p:spTree>
    <p:extLst>
      <p:ext uri="{BB962C8B-B14F-4D97-AF65-F5344CB8AC3E}">
        <p14:creationId xmlns:p14="http://schemas.microsoft.com/office/powerpoint/2010/main" val="385244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r>
              <a:rPr lang="fr-FR" altLang="fr-FR" dirty="0"/>
              <a:t>L’extension des procédures de calcul aux nombres rationnels et l’introduction du calcul littéral doivent s’appuyer sur des situations permettant de construire le sens des nombres et des opérations.</a:t>
            </a:r>
          </a:p>
          <a:p>
            <a:pPr eaLnBrk="1" hangingPunct="1"/>
            <a:endParaRPr lang="fr-FR" altLang="fr-FR" dirty="0"/>
          </a:p>
        </p:txBody>
      </p:sp>
    </p:spTree>
    <p:extLst>
      <p:ext uri="{BB962C8B-B14F-4D97-AF65-F5344CB8AC3E}">
        <p14:creationId xmlns:p14="http://schemas.microsoft.com/office/powerpoint/2010/main" val="385244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r>
              <a:rPr lang="fr-FR" altLang="fr-FR" dirty="0"/>
              <a:t>L’extension des procédures de calcul aux nombres rationnels et l’introduction du calcul littéral doivent s’appuyer sur des situations permettant de construire le sens des nombres et des opérations.</a:t>
            </a:r>
          </a:p>
          <a:p>
            <a:pPr eaLnBrk="1" hangingPunct="1"/>
            <a:endParaRPr lang="fr-FR" altLang="fr-FR" dirty="0"/>
          </a:p>
        </p:txBody>
      </p:sp>
    </p:spTree>
    <p:extLst>
      <p:ext uri="{BB962C8B-B14F-4D97-AF65-F5344CB8AC3E}">
        <p14:creationId xmlns:p14="http://schemas.microsoft.com/office/powerpoint/2010/main" val="385244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r>
              <a:rPr lang="fr-FR" altLang="fr-FR" dirty="0"/>
              <a:t>L’extension des procédures de calcul aux nombres rationnels et l’introduction du calcul littéral doivent s’appuyer sur des situations permettant de construire le sens des nombres et des opérations.</a:t>
            </a:r>
          </a:p>
          <a:p>
            <a:pPr eaLnBrk="1" hangingPunct="1"/>
            <a:endParaRPr lang="fr-FR" altLang="fr-FR" dirty="0"/>
          </a:p>
        </p:txBody>
      </p:sp>
    </p:spTree>
    <p:extLst>
      <p:ext uri="{BB962C8B-B14F-4D97-AF65-F5344CB8AC3E}">
        <p14:creationId xmlns:p14="http://schemas.microsoft.com/office/powerpoint/2010/main" val="385244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Idées proposées par</a:t>
            </a:r>
            <a:r>
              <a:rPr lang="fr-FR" baseline="0" dirty="0"/>
              <a:t> les élèves, en situation, au cours de la recherche d’un problème, et complétée ensuite lors de la résolution d’autres problèmes (affiche dans la classe).</a:t>
            </a:r>
            <a:endParaRPr lang="fr-FR" dirty="0"/>
          </a:p>
        </p:txBody>
      </p:sp>
      <p:sp>
        <p:nvSpPr>
          <p:cNvPr id="4" name="Espace réservé du numéro de diapositive 3"/>
          <p:cNvSpPr>
            <a:spLocks noGrp="1"/>
          </p:cNvSpPr>
          <p:nvPr>
            <p:ph type="sldNum" sz="quarter" idx="10"/>
          </p:nvPr>
        </p:nvSpPr>
        <p:spPr/>
        <p:txBody>
          <a:bodyPr/>
          <a:lstStyle/>
          <a:p>
            <a:fld id="{48CBC2ED-32D8-4797-B661-EE8F4F703390}" type="slidenum">
              <a:rPr lang="fr-FR" smtClean="0"/>
              <a:pPr/>
              <a:t>19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r>
              <a:rPr lang="fr-FR" altLang="fr-FR"/>
              <a:t>Rappeler ce qu’on entend par « étayage adapté ».</a:t>
            </a:r>
          </a:p>
        </p:txBody>
      </p:sp>
    </p:spTree>
    <p:extLst>
      <p:ext uri="{BB962C8B-B14F-4D97-AF65-F5344CB8AC3E}">
        <p14:creationId xmlns:p14="http://schemas.microsoft.com/office/powerpoint/2010/main" val="9257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r>
              <a:rPr lang="fr-FR" altLang="fr-FR"/>
              <a:t>Rappeler ce qu’est un automatisme </a:t>
            </a:r>
          </a:p>
        </p:txBody>
      </p:sp>
    </p:spTree>
    <p:extLst>
      <p:ext uri="{BB962C8B-B14F-4D97-AF65-F5344CB8AC3E}">
        <p14:creationId xmlns:p14="http://schemas.microsoft.com/office/powerpoint/2010/main" val="10252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fr-FR" altLang="fr-FR" sz="900" i="1"/>
              <a:t>Dans le cadre de la différenciation, il est possible de proposer des activités qui permettent d’aller au-delà des repères de progressivité identifiés pour chaque niveau, avec certains élèves, sans viser la formalisation d’ éventuels  nouveaux savoirs.</a:t>
            </a:r>
            <a:endParaRPr lang="fr-FR" altLang="fr-FR" sz="900"/>
          </a:p>
          <a:p>
            <a:pPr eaLnBrk="1" hangingPunct="1"/>
            <a:r>
              <a:rPr lang="fr-FR" altLang="fr-FR" sz="900"/>
              <a:t>Des </a:t>
            </a:r>
            <a:r>
              <a:rPr lang="fr-FR" altLang="fr-FR" sz="900" b="1"/>
              <a:t>repères de progressivité</a:t>
            </a:r>
            <a:r>
              <a:rPr lang="fr-FR" altLang="fr-FR" sz="900"/>
              <a:t> sont indiqués pour chaque thème Ces repères ne déclinent pas l’étude du programme par année mais donnent des indications qui peuvent porter :</a:t>
            </a:r>
          </a:p>
          <a:p>
            <a:pPr eaLnBrk="1" hangingPunct="1"/>
            <a:r>
              <a:rPr lang="fr-FR" altLang="fr-FR" sz="900"/>
              <a:t>sur la chronologie des apprentissages, </a:t>
            </a:r>
          </a:p>
          <a:p>
            <a:pPr eaLnBrk="1" hangingPunct="1"/>
            <a:r>
              <a:rPr lang="fr-FR" altLang="fr-FR" sz="900"/>
              <a:t>sur l’année à partir de laquelle une notion peut être étudiée, </a:t>
            </a:r>
          </a:p>
          <a:p>
            <a:pPr eaLnBrk="1" hangingPunct="1"/>
            <a:r>
              <a:rPr lang="fr-FR" altLang="fr-FR" sz="900"/>
              <a:t>sur les éléments à prendre en compte dans l’enrichissement progressif des apprentissages liés aux notions ou aux compétences travaillées,</a:t>
            </a:r>
          </a:p>
          <a:p>
            <a:pPr eaLnBrk="1" hangingPunct="1"/>
            <a:r>
              <a:rPr lang="fr-FR" altLang="fr-FR" sz="900"/>
              <a:t>sur le niveau de complexité  et les types des problèmes proposés.</a:t>
            </a:r>
          </a:p>
          <a:p>
            <a:pPr eaLnBrk="1" hangingPunct="1"/>
            <a:r>
              <a:rPr lang="fr-FR" altLang="fr-FR" sz="900"/>
              <a:t> Dans le cadre de la différenciation, il est possible de proposer des activités qui permettent d’aller au-delà des repères de progressivité identifiés pour chaque niveau, avec certains élèves, sans viser la formalisation d’ éventuels  nouveaux savoirs.</a:t>
            </a:r>
          </a:p>
          <a:p>
            <a:pPr eaLnBrk="1" hangingPunct="1"/>
            <a:endParaRPr lang="fr-FR" altLang="fr-FR"/>
          </a:p>
        </p:txBody>
      </p:sp>
    </p:spTree>
    <p:extLst>
      <p:ext uri="{BB962C8B-B14F-4D97-AF65-F5344CB8AC3E}">
        <p14:creationId xmlns:p14="http://schemas.microsoft.com/office/powerpoint/2010/main" val="301549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298188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64382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104259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51534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30673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234850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7420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369412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120901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1812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847F68B-CEE9-4C52-8970-F1246D9ABA0A}" type="datetimeFigureOut">
              <a:rPr lang="fr-FR" smtClean="0"/>
              <a:pPr/>
              <a:t>22/09/2016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19561D-97AE-4048-B8AA-FDC0B479D993}" type="slidenum">
              <a:rPr lang="fr-FR" smtClean="0"/>
              <a:pPr/>
              <a:t>‹N°›</a:t>
            </a:fld>
            <a:endParaRPr lang="fr-FR"/>
          </a:p>
        </p:txBody>
      </p:sp>
    </p:spTree>
    <p:extLst>
      <p:ext uri="{BB962C8B-B14F-4D97-AF65-F5344CB8AC3E}">
        <p14:creationId xmlns:p14="http://schemas.microsoft.com/office/powerpoint/2010/main" val="412714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7F68B-CEE9-4C52-8970-F1246D9ABA0A}" type="datetimeFigureOut">
              <a:rPr lang="fr-FR" smtClean="0"/>
              <a:pPr/>
              <a:t>22/09/2016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9561D-97AE-4048-B8AA-FDC0B479D993}" type="slidenum">
              <a:rPr lang="fr-FR" smtClean="0"/>
              <a:pPr/>
              <a:t>‹N°›</a:t>
            </a:fld>
            <a:endParaRPr lang="fr-FR"/>
          </a:p>
        </p:txBody>
      </p:sp>
    </p:spTree>
    <p:extLst>
      <p:ext uri="{BB962C8B-B14F-4D97-AF65-F5344CB8AC3E}">
        <p14:creationId xmlns:p14="http://schemas.microsoft.com/office/powerpoint/2010/main" val="3726183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programmes%20cycles_4_BO_SPE_11_26-11-2015_50435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programmes%20cycles_4_BO_SPE_11_26-11-2015_504351.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a:xfrm>
            <a:off x="1524000" y="1404257"/>
            <a:ext cx="9144000" cy="2987472"/>
          </a:xfrm>
        </p:spPr>
        <p:txBody>
          <a:bodyPr>
            <a:normAutofit fontScale="90000"/>
          </a:bodyPr>
          <a:lstStyle/>
          <a:p>
            <a:pPr>
              <a:defRPr/>
            </a:pPr>
            <a:r>
              <a:rPr lang="fr-FR" altLang="fr-FR" sz="8900" dirty="0"/>
              <a:t>Mathématiques </a:t>
            </a:r>
            <a:br>
              <a:rPr lang="fr-FR" altLang="fr-FR" sz="8900" dirty="0"/>
            </a:br>
            <a:r>
              <a:rPr lang="fr-FR" altLang="fr-FR" sz="8900" dirty="0"/>
              <a:t>Cycle 4</a:t>
            </a:r>
            <a:br>
              <a:rPr lang="fr-FR" altLang="fr-FR" dirty="0"/>
            </a:br>
            <a:r>
              <a:rPr lang="fr-FR" altLang="fr-FR" dirty="0"/>
              <a:t> </a:t>
            </a:r>
            <a:br>
              <a:rPr lang="fr-FR" altLang="fr-FR" dirty="0"/>
            </a:br>
            <a:r>
              <a:rPr lang="fr-FR" altLang="fr-FR" sz="4400" dirty="0"/>
              <a:t>Programmes 2016</a:t>
            </a:r>
            <a:endParaRPr lang="fr-FR" altLang="fr-FR" dirty="0"/>
          </a:p>
        </p:txBody>
      </p:sp>
    </p:spTree>
    <p:extLst>
      <p:ext uri="{BB962C8B-B14F-4D97-AF65-F5344CB8AC3E}">
        <p14:creationId xmlns:p14="http://schemas.microsoft.com/office/powerpoint/2010/main" val="342777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pPr algn="ctr">
              <a:defRPr/>
            </a:pPr>
            <a:r>
              <a:rPr lang="fr-FR" altLang="fr-FR" dirty="0">
                <a:solidFill>
                  <a:schemeClr val="accent1">
                    <a:lumMod val="75000"/>
                  </a:schemeClr>
                </a:solidFill>
              </a:rPr>
              <a:t>Travail en atelier (1)</a:t>
            </a:r>
          </a:p>
        </p:txBody>
      </p:sp>
      <p:sp>
        <p:nvSpPr>
          <p:cNvPr id="43011" name="Rectangle 3"/>
          <p:cNvSpPr>
            <a:spLocks noGrp="1"/>
          </p:cNvSpPr>
          <p:nvPr>
            <p:ph idx="1"/>
          </p:nvPr>
        </p:nvSpPr>
        <p:spPr/>
        <p:txBody>
          <a:bodyPr>
            <a:normAutofit/>
          </a:bodyPr>
          <a:lstStyle/>
          <a:p>
            <a:pPr marL="0" eaLnBrk="1" hangingPunct="1">
              <a:buFont typeface="Arial" panose="020B0604020202020204" pitchFamily="34" charset="0"/>
              <a:buNone/>
            </a:pPr>
            <a:r>
              <a:rPr lang="fr-FR" altLang="fr-FR" sz="3200" dirty="0"/>
              <a:t>Identifier quelles sont les compétences que peuvent développer les élèves dans le traitement de cette situation.</a:t>
            </a:r>
          </a:p>
        </p:txBody>
      </p:sp>
      <p:pic>
        <p:nvPicPr>
          <p:cNvPr id="4301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0450" y="3600450"/>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8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12988" y="1431925"/>
            <a:ext cx="7516812" cy="3036888"/>
          </a:xfrm>
        </p:spPr>
        <p:txBody>
          <a:bodyPr/>
          <a:lstStyle/>
          <a:p>
            <a:pPr>
              <a:defRPr/>
            </a:pPr>
            <a:endParaRPr lang="fr-FR"/>
          </a:p>
        </p:txBody>
      </p:sp>
      <p:sp>
        <p:nvSpPr>
          <p:cNvPr id="44035" name="Sous-titre 2"/>
          <p:cNvSpPr>
            <a:spLocks noGrp="1"/>
          </p:cNvSpPr>
          <p:nvPr>
            <p:ph type="subTitle" idx="1"/>
          </p:nvPr>
        </p:nvSpPr>
        <p:spPr>
          <a:xfrm>
            <a:off x="2325689" y="4389439"/>
            <a:ext cx="5919787" cy="1069975"/>
          </a:xfrm>
        </p:spPr>
        <p:txBody>
          <a:bodyPr/>
          <a:lstStyle/>
          <a:p>
            <a:pPr eaLnBrk="1" hangingPunct="1"/>
            <a:endParaRPr lang="fr-FR" altLang="fr-FR"/>
          </a:p>
        </p:txBody>
      </p:sp>
      <p:pic>
        <p:nvPicPr>
          <p:cNvPr id="440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4" y="476250"/>
            <a:ext cx="84740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2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14827"/>
            <a:ext cx="9932988" cy="3222856"/>
          </a:xfrm>
          <a:prstGeom prst="rect">
            <a:avLst/>
          </a:prstGeom>
        </p:spPr>
      </p:pic>
      <p:pic>
        <p:nvPicPr>
          <p:cNvPr id="45059"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72" y="4181152"/>
            <a:ext cx="5766708" cy="233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7580" y="3855650"/>
            <a:ext cx="24844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9539" y="2922026"/>
            <a:ext cx="10715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5321" y="4399989"/>
            <a:ext cx="2590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3876" y="686887"/>
            <a:ext cx="9256938" cy="576262"/>
          </a:xfrm>
          <a:prstGeom prst="rect">
            <a:avLst/>
          </a:prstGeom>
          <a:solidFill>
            <a:srgbClr val="FFFF00">
              <a:alpha val="22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extLst>
      <p:ext uri="{BB962C8B-B14F-4D97-AF65-F5344CB8AC3E}">
        <p14:creationId xmlns:p14="http://schemas.microsoft.com/office/powerpoint/2010/main" val="21918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9800" y="484632"/>
            <a:ext cx="7772400" cy="1609344"/>
          </a:xfrm>
        </p:spPr>
        <p:txBody>
          <a:bodyPr>
            <a:normAutofit/>
          </a:bodyPr>
          <a:lstStyle/>
          <a:p>
            <a:pPr>
              <a:defRPr/>
            </a:pPr>
            <a:r>
              <a:rPr lang="fr-FR" dirty="0"/>
              <a:t>c’est aussi….</a:t>
            </a:r>
            <a:br>
              <a:rPr lang="fr-FR" dirty="0"/>
            </a:br>
            <a:endParaRPr lang="fr-FR" dirty="0"/>
          </a:p>
        </p:txBody>
      </p:sp>
      <p:sp>
        <p:nvSpPr>
          <p:cNvPr id="3" name="Titre 1"/>
          <p:cNvSpPr txBox="1">
            <a:spLocks/>
          </p:cNvSpPr>
          <p:nvPr/>
        </p:nvSpPr>
        <p:spPr>
          <a:xfrm>
            <a:off x="148092" y="391886"/>
            <a:ext cx="1043895" cy="60579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000" b="1" dirty="0">
                <a:solidFill>
                  <a:schemeClr val="accent1">
                    <a:lumMod val="75000"/>
                  </a:schemeClr>
                </a:solidFill>
              </a:rPr>
              <a:t>R</a:t>
            </a:r>
          </a:p>
          <a:p>
            <a:pPr>
              <a:defRPr/>
            </a:pPr>
            <a:r>
              <a:rPr lang="fr-FR" sz="4000" b="1" dirty="0">
                <a:solidFill>
                  <a:schemeClr val="accent1">
                    <a:lumMod val="75000"/>
                  </a:schemeClr>
                </a:solidFill>
              </a:rPr>
              <a:t>E</a:t>
            </a:r>
          </a:p>
          <a:p>
            <a:pPr>
              <a:defRPr/>
            </a:pPr>
            <a:r>
              <a:rPr lang="fr-FR" sz="4000" b="1" dirty="0">
                <a:solidFill>
                  <a:schemeClr val="accent1">
                    <a:lumMod val="75000"/>
                  </a:schemeClr>
                </a:solidFill>
              </a:rPr>
              <a:t>P</a:t>
            </a:r>
          </a:p>
          <a:p>
            <a:pPr>
              <a:defRPr/>
            </a:pPr>
            <a:r>
              <a:rPr lang="fr-FR" sz="4000" b="1" dirty="0">
                <a:solidFill>
                  <a:schemeClr val="accent1">
                    <a:lumMod val="75000"/>
                  </a:schemeClr>
                </a:solidFill>
              </a:rPr>
              <a:t>R</a:t>
            </a:r>
          </a:p>
          <a:p>
            <a:pPr>
              <a:defRPr/>
            </a:pPr>
            <a:r>
              <a:rPr lang="fr-FR" sz="4000" b="1" dirty="0">
                <a:solidFill>
                  <a:schemeClr val="accent1">
                    <a:lumMod val="75000"/>
                  </a:schemeClr>
                </a:solidFill>
              </a:rPr>
              <a:t>É</a:t>
            </a:r>
          </a:p>
          <a:p>
            <a:pPr>
              <a:defRPr/>
            </a:pPr>
            <a:r>
              <a:rPr lang="fr-FR" sz="4000" b="1" dirty="0">
                <a:solidFill>
                  <a:schemeClr val="accent1">
                    <a:lumMod val="75000"/>
                  </a:schemeClr>
                </a:solidFill>
              </a:rPr>
              <a:t>S</a:t>
            </a:r>
          </a:p>
          <a:p>
            <a:pPr>
              <a:defRPr/>
            </a:pPr>
            <a:r>
              <a:rPr lang="fr-FR" sz="4000" b="1" dirty="0">
                <a:solidFill>
                  <a:schemeClr val="accent1">
                    <a:lumMod val="75000"/>
                  </a:schemeClr>
                </a:solidFill>
              </a:rPr>
              <a:t>E</a:t>
            </a:r>
          </a:p>
          <a:p>
            <a:pPr>
              <a:defRPr/>
            </a:pPr>
            <a:r>
              <a:rPr lang="fr-FR" sz="4000" b="1" dirty="0">
                <a:solidFill>
                  <a:schemeClr val="accent1">
                    <a:lumMod val="75000"/>
                  </a:schemeClr>
                </a:solidFill>
              </a:rPr>
              <a:t>N</a:t>
            </a:r>
          </a:p>
          <a:p>
            <a:pPr>
              <a:defRPr/>
            </a:pPr>
            <a:r>
              <a:rPr lang="fr-FR" sz="4000" b="1" dirty="0">
                <a:solidFill>
                  <a:schemeClr val="accent1">
                    <a:lumMod val="75000"/>
                  </a:schemeClr>
                </a:solidFill>
              </a:rPr>
              <a:t>T</a:t>
            </a:r>
          </a:p>
          <a:p>
            <a:pPr>
              <a:defRPr/>
            </a:pPr>
            <a:r>
              <a:rPr lang="fr-FR" sz="4000" b="1" dirty="0">
                <a:solidFill>
                  <a:schemeClr val="accent1">
                    <a:lumMod val="75000"/>
                  </a:schemeClr>
                </a:solidFill>
              </a:rPr>
              <a:t>E</a:t>
            </a:r>
          </a:p>
          <a:p>
            <a:pPr>
              <a:defRPr/>
            </a:pPr>
            <a:r>
              <a:rPr lang="fr-FR" sz="4000" b="1" dirty="0">
                <a:solidFill>
                  <a:schemeClr val="accent1">
                    <a:lumMod val="75000"/>
                  </a:schemeClr>
                </a:solidFill>
              </a:rPr>
              <a:t>R</a:t>
            </a:r>
          </a:p>
        </p:txBody>
      </p:sp>
    </p:spTree>
    <p:extLst>
      <p:ext uri="{BB962C8B-B14F-4D97-AF65-F5344CB8AC3E}">
        <p14:creationId xmlns:p14="http://schemas.microsoft.com/office/powerpoint/2010/main" val="118057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
            <a:ext cx="9932988" cy="3222856"/>
          </a:xfrm>
        </p:spPr>
      </p:pic>
      <p:pic>
        <p:nvPicPr>
          <p:cNvPr id="71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947" y="3683001"/>
            <a:ext cx="3328309" cy="31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4469" y="685800"/>
            <a:ext cx="9236756" cy="571499"/>
          </a:xfrm>
          <a:prstGeom prst="rect">
            <a:avLst/>
          </a:prstGeom>
          <a:solidFill>
            <a:srgbClr val="FFFF00">
              <a:alpha val="22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717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9874" y="3903220"/>
            <a:ext cx="2435225" cy="291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1257" y="2982060"/>
            <a:ext cx="3082131" cy="88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196" y="3869871"/>
            <a:ext cx="3901711" cy="25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388" y="3313225"/>
            <a:ext cx="4731916" cy="42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37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6"/>
            <a:ext cx="9813471" cy="318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2535" y="1269207"/>
            <a:ext cx="5512707" cy="287337"/>
          </a:xfrm>
          <a:prstGeom prst="rect">
            <a:avLst/>
          </a:prstGeom>
          <a:solidFill>
            <a:srgbClr val="FFFF00">
              <a:alpha val="22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819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615" y="2791167"/>
            <a:ext cx="5381191" cy="145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881789" y="4131129"/>
            <a:ext cx="9293522" cy="2726871"/>
          </a:xfrm>
        </p:spPr>
      </p:pic>
    </p:spTree>
    <p:extLst>
      <p:ext uri="{BB962C8B-B14F-4D97-AF65-F5344CB8AC3E}">
        <p14:creationId xmlns:p14="http://schemas.microsoft.com/office/powerpoint/2010/main" val="339863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6" y="23123"/>
            <a:ext cx="10405009" cy="303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8311" y="3298371"/>
            <a:ext cx="11435856" cy="285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2535" y="977448"/>
            <a:ext cx="9529536" cy="688066"/>
          </a:xfrm>
          <a:prstGeom prst="rect">
            <a:avLst/>
          </a:prstGeom>
          <a:solidFill>
            <a:srgbClr val="FFFF00">
              <a:alpha val="22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extLst>
      <p:ext uri="{BB962C8B-B14F-4D97-AF65-F5344CB8AC3E}">
        <p14:creationId xmlns:p14="http://schemas.microsoft.com/office/powerpoint/2010/main" val="254632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80" y="9295"/>
            <a:ext cx="10382374" cy="3024187"/>
          </a:xfrm>
        </p:spPr>
      </p:pic>
      <p:sp>
        <p:nvSpPr>
          <p:cNvPr id="5" name="Rectangle 4"/>
          <p:cNvSpPr/>
          <p:nvPr/>
        </p:nvSpPr>
        <p:spPr>
          <a:xfrm>
            <a:off x="555171" y="692151"/>
            <a:ext cx="8709479" cy="288925"/>
          </a:xfrm>
          <a:prstGeom prst="rect">
            <a:avLst/>
          </a:prstGeom>
          <a:solidFill>
            <a:srgbClr val="FFFF00">
              <a:alpha val="22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10245" name="Imag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715" y="3007790"/>
            <a:ext cx="10655076" cy="367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51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idx="4294967295"/>
          </p:nvPr>
        </p:nvSpPr>
        <p:spPr>
          <a:xfrm>
            <a:off x="1524000" y="274638"/>
            <a:ext cx="8229600" cy="1143000"/>
          </a:xfrm>
        </p:spPr>
        <p:txBody>
          <a:bodyPr>
            <a:normAutofit/>
          </a:bodyPr>
          <a:lstStyle/>
          <a:p>
            <a:pPr>
              <a:defRPr/>
            </a:pPr>
            <a:r>
              <a:rPr lang="fr-FR" altLang="fr-FR" dirty="0"/>
              <a:t>La fleur des compétences (</a:t>
            </a:r>
            <a:r>
              <a:rPr lang="fr-FR" altLang="fr-FR" dirty="0" err="1"/>
              <a:t>Niss</a:t>
            </a:r>
            <a:r>
              <a:rPr lang="fr-FR" altLang="fr-FR"/>
              <a:t>)</a:t>
            </a:r>
          </a:p>
        </p:txBody>
      </p:sp>
      <p:pic>
        <p:nvPicPr>
          <p:cNvPr id="22531"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808514" y="1355272"/>
            <a:ext cx="6424772" cy="5315446"/>
          </a:xfrm>
        </p:spPr>
      </p:pic>
    </p:spTree>
    <p:extLst>
      <p:ext uri="{BB962C8B-B14F-4D97-AF65-F5344CB8AC3E}">
        <p14:creationId xmlns:p14="http://schemas.microsoft.com/office/powerpoint/2010/main" val="224587881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23659" y="299358"/>
            <a:ext cx="6092093" cy="6225986"/>
          </a:xfrm>
          <a:prstGeom prst="rect">
            <a:avLst/>
          </a:prstGeom>
          <a:noFill/>
          <a:ln w="9525">
            <a:noFill/>
            <a:miter lim="800000"/>
            <a:headEnd/>
            <a:tailEnd/>
          </a:ln>
        </p:spPr>
      </p:pic>
      <p:sp>
        <p:nvSpPr>
          <p:cNvPr id="3" name="Titre 1"/>
          <p:cNvSpPr txBox="1">
            <a:spLocks/>
          </p:cNvSpPr>
          <p:nvPr/>
        </p:nvSpPr>
        <p:spPr>
          <a:xfrm>
            <a:off x="148092" y="1224630"/>
            <a:ext cx="1043895" cy="45393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000" b="1" dirty="0">
                <a:solidFill>
                  <a:schemeClr val="accent1">
                    <a:lumMod val="75000"/>
                  </a:schemeClr>
                </a:solidFill>
              </a:rPr>
              <a:t>C</a:t>
            </a:r>
          </a:p>
          <a:p>
            <a:pPr>
              <a:defRPr/>
            </a:pPr>
            <a:r>
              <a:rPr lang="fr-FR" sz="4000" b="1" dirty="0">
                <a:solidFill>
                  <a:schemeClr val="accent1">
                    <a:lumMod val="75000"/>
                  </a:schemeClr>
                </a:solidFill>
              </a:rPr>
              <a:t>H</a:t>
            </a:r>
          </a:p>
          <a:p>
            <a:pPr>
              <a:defRPr/>
            </a:pPr>
            <a:r>
              <a:rPr lang="fr-FR" sz="4000" b="1" dirty="0">
                <a:solidFill>
                  <a:schemeClr val="accent1">
                    <a:lumMod val="75000"/>
                  </a:schemeClr>
                </a:solidFill>
              </a:rPr>
              <a:t>E</a:t>
            </a:r>
          </a:p>
          <a:p>
            <a:pPr>
              <a:defRPr/>
            </a:pPr>
            <a:r>
              <a:rPr lang="fr-FR" sz="4000" b="1" dirty="0">
                <a:solidFill>
                  <a:schemeClr val="accent1">
                    <a:lumMod val="75000"/>
                  </a:schemeClr>
                </a:solidFill>
              </a:rPr>
              <a:t>R</a:t>
            </a:r>
          </a:p>
          <a:p>
            <a:pPr>
              <a:defRPr/>
            </a:pPr>
            <a:r>
              <a:rPr lang="fr-FR" sz="4000" b="1" dirty="0">
                <a:solidFill>
                  <a:schemeClr val="accent1">
                    <a:lumMod val="75000"/>
                  </a:schemeClr>
                </a:solidFill>
              </a:rPr>
              <a:t>C</a:t>
            </a:r>
          </a:p>
          <a:p>
            <a:pPr>
              <a:defRPr/>
            </a:pPr>
            <a:r>
              <a:rPr lang="fr-FR" sz="4000" b="1" dirty="0">
                <a:solidFill>
                  <a:schemeClr val="accent1">
                    <a:lumMod val="75000"/>
                  </a:schemeClr>
                </a:solidFill>
              </a:rPr>
              <a:t>H</a:t>
            </a:r>
          </a:p>
          <a:p>
            <a:pPr>
              <a:defRPr/>
            </a:pPr>
            <a:r>
              <a:rPr lang="fr-FR" sz="4000" b="1" dirty="0">
                <a:solidFill>
                  <a:schemeClr val="accent1">
                    <a:lumMod val="75000"/>
                  </a:schemeClr>
                </a:solidFill>
              </a:rPr>
              <a:t>E</a:t>
            </a:r>
          </a:p>
          <a:p>
            <a:pPr>
              <a:defRPr/>
            </a:pPr>
            <a:r>
              <a:rPr lang="fr-FR" sz="4000" b="1" dirty="0">
                <a:solidFill>
                  <a:schemeClr val="accent1">
                    <a:lumMod val="75000"/>
                  </a:schemeClr>
                </a:solidFill>
              </a:rPr>
              <a:t>R</a:t>
            </a:r>
          </a:p>
        </p:txBody>
      </p:sp>
    </p:spTree>
    <p:extLst>
      <p:ext uri="{BB962C8B-B14F-4D97-AF65-F5344CB8AC3E}">
        <p14:creationId xmlns:p14="http://schemas.microsoft.com/office/powerpoint/2010/main" val="48524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0243" y="342900"/>
            <a:ext cx="11511643" cy="6188529"/>
          </a:xfrm>
        </p:spPr>
        <p:txBody>
          <a:bodyPr>
            <a:normAutofit fontScale="92500" lnSpcReduction="10000"/>
          </a:bodyPr>
          <a:lstStyle/>
          <a:p>
            <a:pPr marL="0" indent="0">
              <a:buNone/>
            </a:pPr>
            <a:r>
              <a:rPr lang="fr-FR" sz="3200" dirty="0"/>
              <a:t>Les programmes 2016 déclinent le </a:t>
            </a:r>
            <a:r>
              <a:rPr lang="fr-FR" sz="3200" b="1" dirty="0"/>
              <a:t>socle commun de connaissances, de compétences et de culture </a:t>
            </a:r>
            <a:r>
              <a:rPr lang="fr-FR" sz="3200" i="1" dirty="0"/>
              <a:t>(décret n° 2015-372 du 31-03-2015 - J.O. du 2-04-2015, BO du 23-04-2015)</a:t>
            </a:r>
          </a:p>
          <a:p>
            <a:pPr marL="0" indent="0">
              <a:buNone/>
            </a:pPr>
            <a:endParaRPr lang="fr-FR" sz="3200" i="1" dirty="0"/>
          </a:p>
          <a:p>
            <a:pPr marL="0" indent="0">
              <a:buNone/>
            </a:pPr>
            <a:r>
              <a:rPr lang="fr-FR" sz="3200" dirty="0"/>
              <a:t>Structure du socle : 5 domaines </a:t>
            </a:r>
          </a:p>
          <a:p>
            <a:pPr marL="0" indent="0">
              <a:buNone/>
            </a:pPr>
            <a:r>
              <a:rPr lang="fr-FR" sz="3200" dirty="0"/>
              <a:t>Domaine 1 : les langages pour penser et communiquer</a:t>
            </a:r>
          </a:p>
          <a:p>
            <a:pPr marL="457200" lvl="1" indent="0">
              <a:buNone/>
            </a:pPr>
            <a:r>
              <a:rPr lang="fr-FR" sz="2200" dirty="0"/>
              <a:t>- Comprendre, s'exprimer en utilisant la langue française à l'oral et à l'écrit </a:t>
            </a:r>
          </a:p>
          <a:p>
            <a:pPr marL="457200" lvl="1" indent="0">
              <a:buNone/>
            </a:pPr>
            <a:r>
              <a:rPr lang="fr-FR" sz="2200" dirty="0"/>
              <a:t>- Comprendre, s'exprimer en utilisant une langue étrangère et, le cas échéant, une langue régionale</a:t>
            </a:r>
          </a:p>
          <a:p>
            <a:pPr marL="457200" lvl="1" indent="0">
              <a:buNone/>
            </a:pPr>
            <a:r>
              <a:rPr lang="fr-FR" sz="2200" dirty="0"/>
              <a:t>- Comprendre, s'exprimer en utilisant les langages mathématiques, scientifiques et informatiques </a:t>
            </a:r>
          </a:p>
          <a:p>
            <a:pPr marL="457200" lvl="1" indent="0">
              <a:buNone/>
            </a:pPr>
            <a:r>
              <a:rPr lang="fr-FR" sz="2200" dirty="0"/>
              <a:t>- Comprendre, s'exprimer en utilisant les langages des arts et du corps </a:t>
            </a:r>
          </a:p>
          <a:p>
            <a:pPr marL="0" indent="0">
              <a:buNone/>
            </a:pPr>
            <a:r>
              <a:rPr lang="fr-FR" sz="3200" dirty="0"/>
              <a:t>Domaine 2 : les méthodes et outils pour apprendre </a:t>
            </a:r>
          </a:p>
          <a:p>
            <a:pPr marL="0" indent="0">
              <a:buNone/>
            </a:pPr>
            <a:r>
              <a:rPr lang="fr-FR" sz="3200" dirty="0"/>
              <a:t>Domaine 3 : la formation de la personne et du citoyen </a:t>
            </a:r>
          </a:p>
          <a:p>
            <a:pPr marL="0" indent="0">
              <a:buNone/>
            </a:pPr>
            <a:r>
              <a:rPr lang="fr-FR" sz="3200" dirty="0"/>
              <a:t>Domaine 4 : les systèmes naturels et les systèmes techniques</a:t>
            </a:r>
          </a:p>
          <a:p>
            <a:pPr marL="0" indent="0">
              <a:buNone/>
            </a:pPr>
            <a:r>
              <a:rPr lang="fr-FR" sz="3200" dirty="0"/>
              <a:t>Domaine 5 : les représentations du monde et l’activité humaine </a:t>
            </a:r>
          </a:p>
        </p:txBody>
      </p:sp>
    </p:spTree>
    <p:extLst>
      <p:ext uri="{BB962C8B-B14F-4D97-AF65-F5344CB8AC3E}">
        <p14:creationId xmlns:p14="http://schemas.microsoft.com/office/powerpoint/2010/main" val="253982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168921941"/>
              </p:ext>
            </p:extLst>
          </p:nvPr>
        </p:nvGraphicFramePr>
        <p:xfrm>
          <a:off x="1191987" y="258982"/>
          <a:ext cx="10760528" cy="6365782"/>
        </p:xfrm>
        <a:graphic>
          <a:graphicData uri="http://schemas.openxmlformats.org/drawingml/2006/table">
            <a:tbl>
              <a:tblPr firstRow="1" bandRow="1">
                <a:tableStyleId>{5C22544A-7EE6-4342-B048-85BDC9FD1C3A}</a:tableStyleId>
              </a:tblPr>
              <a:tblGrid>
                <a:gridCol w="2690132">
                  <a:extLst>
                    <a:ext uri="{9D8B030D-6E8A-4147-A177-3AD203B41FA5}">
                      <a16:colId xmlns:a16="http://schemas.microsoft.com/office/drawing/2014/main" val="20000"/>
                    </a:ext>
                  </a:extLst>
                </a:gridCol>
                <a:gridCol w="2690132">
                  <a:extLst>
                    <a:ext uri="{9D8B030D-6E8A-4147-A177-3AD203B41FA5}">
                      <a16:colId xmlns:a16="http://schemas.microsoft.com/office/drawing/2014/main" val="20001"/>
                    </a:ext>
                  </a:extLst>
                </a:gridCol>
                <a:gridCol w="2690132">
                  <a:extLst>
                    <a:ext uri="{9D8B030D-6E8A-4147-A177-3AD203B41FA5}">
                      <a16:colId xmlns:a16="http://schemas.microsoft.com/office/drawing/2014/main" val="20002"/>
                    </a:ext>
                  </a:extLst>
                </a:gridCol>
                <a:gridCol w="2690132">
                  <a:extLst>
                    <a:ext uri="{9D8B030D-6E8A-4147-A177-3AD203B41FA5}">
                      <a16:colId xmlns:a16="http://schemas.microsoft.com/office/drawing/2014/main" val="20003"/>
                    </a:ext>
                  </a:extLst>
                </a:gridCol>
              </a:tblGrid>
              <a:tr h="422206">
                <a:tc>
                  <a:txBody>
                    <a:bodyPr/>
                    <a:lstStyle/>
                    <a:p>
                      <a:pPr algn="ctr"/>
                      <a:r>
                        <a:rPr lang="fr-FR" sz="1800" dirty="0"/>
                        <a:t>Cycle 2</a:t>
                      </a:r>
                    </a:p>
                  </a:txBody>
                  <a:tcPr marL="91449" marR="91449" marT="45708" marB="45708" anchor="ctr"/>
                </a:tc>
                <a:tc>
                  <a:txBody>
                    <a:bodyPr/>
                    <a:lstStyle/>
                    <a:p>
                      <a:pPr algn="ctr"/>
                      <a:r>
                        <a:rPr lang="fr-FR" sz="1800" dirty="0"/>
                        <a:t>Cycle 3</a:t>
                      </a:r>
                    </a:p>
                  </a:txBody>
                  <a:tcPr marL="91449" marR="91449" marT="45708" marB="45708" anchor="ctr"/>
                </a:tc>
                <a:tc>
                  <a:txBody>
                    <a:bodyPr/>
                    <a:lstStyle/>
                    <a:p>
                      <a:pPr algn="ctr"/>
                      <a:r>
                        <a:rPr lang="fr-FR" sz="1800" dirty="0"/>
                        <a:t>Cycle 4</a:t>
                      </a:r>
                    </a:p>
                  </a:txBody>
                  <a:tcPr marL="91449" marR="91449" marT="45708" marB="45708" anchor="ctr"/>
                </a:tc>
                <a:tc>
                  <a:txBody>
                    <a:bodyPr/>
                    <a:lstStyle/>
                    <a:p>
                      <a:pPr algn="ctr"/>
                      <a:r>
                        <a:rPr lang="fr-FR" sz="1800" dirty="0"/>
                        <a:t>Lycée</a:t>
                      </a:r>
                    </a:p>
                  </a:txBody>
                  <a:tcPr marL="91449" marR="91449" marT="45708" marB="45708" anchor="ctr"/>
                </a:tc>
                <a:extLst>
                  <a:ext uri="{0D108BD9-81ED-4DB2-BD59-A6C34878D82A}">
                    <a16:rowId xmlns:a16="http://schemas.microsoft.com/office/drawing/2014/main" val="10000"/>
                  </a:ext>
                </a:extLst>
              </a:tr>
              <a:tr h="5699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Utiliser des outils mathématiques pour résoudre des problèmes concrets, notamment des problèmes portant sur des grandeurs et leurs mesures.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Réaliser que certains problèmes relèvent de situations additives, d’autres de situations multiplicatives, de partages ou de groupements.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kern="12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Reconnaitre des formes dans des objets réels et les reproduire géométriquement.</a:t>
                      </a:r>
                      <a:endParaRPr lang="fr-FR" sz="1600" dirty="0"/>
                    </a:p>
                    <a:p>
                      <a:endParaRPr lang="fr-FR" sz="1600" dirty="0"/>
                    </a:p>
                  </a:txBody>
                  <a:tcPr marL="91449" marR="91449" marT="45708" marB="45708" anchor="ctr">
                    <a:solidFill>
                      <a:schemeClr val="accent1">
                        <a:lumMod val="20000"/>
                        <a:lumOff val="80000"/>
                      </a:schemeClr>
                    </a:solidFill>
                  </a:tcPr>
                </a:tc>
                <a:tc>
                  <a:txBody>
                    <a:bodyPr/>
                    <a:lstStyle/>
                    <a:p>
                      <a:r>
                        <a:rPr lang="fr-FR" sz="1600" dirty="0"/>
                        <a:t>Utiliser les mathématiques pour résoudre quelques problèmes issus de situations de la vie quotidienne. </a:t>
                      </a:r>
                    </a:p>
                    <a:p>
                      <a:endParaRPr lang="fr-FR" sz="1600" dirty="0"/>
                    </a:p>
                    <a:p>
                      <a:endParaRPr lang="fr-FR" sz="1600" dirty="0"/>
                    </a:p>
                    <a:p>
                      <a:endParaRPr lang="fr-FR" sz="1600" dirty="0"/>
                    </a:p>
                    <a:p>
                      <a:r>
                        <a:rPr lang="fr-FR" sz="1600" dirty="0"/>
                        <a:t>Reconnaitre et distinguer des problèmes relevant de situations additives, multiplicatives, de proportionnalité.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Reconnaitre des situations réelles pouvant être modélisées par des relations géométriques (alignement, parallélisme, perpendicularité, symétrie) ; utiliser des propriétés géométriques pour reconnaitre des objets.</a:t>
                      </a:r>
                    </a:p>
                    <a:p>
                      <a:endParaRPr lang="fr-FR" sz="1600" dirty="0"/>
                    </a:p>
                  </a:txBody>
                  <a:tcPr marL="91449" marR="91449" marT="45708" marB="45708"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Traduire en langage mathématique une situation réelle (par exemple à l'aide d'équations, de fonctions, de configurations géométriques, d'outils statistiques).</a:t>
                      </a:r>
                      <a:endParaRPr lang="fr-FR" sz="16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Reconnaître des situations de proportionnalité et résoudre les problèmes correspondants.</a:t>
                      </a:r>
                      <a:endParaRPr lang="fr-FR" sz="16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Comprendre et utiliser une simulation numérique ou géométrique.</a:t>
                      </a:r>
                      <a:endParaRPr lang="fr-FR" sz="1600" dirty="0">
                        <a:effectLst/>
                      </a:endParaRPr>
                    </a:p>
                    <a:p>
                      <a:endParaRPr 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Valider ou invalider un modèle, comparer une situation à un modèle connu (par exemple un modèle aléatoire).</a:t>
                      </a:r>
                      <a:endParaRPr lang="fr-FR" sz="1600" dirty="0"/>
                    </a:p>
                  </a:txBody>
                  <a:tcPr marL="91449" marR="91449" marT="45708" marB="45708" anchor="ctr">
                    <a:solidFill>
                      <a:schemeClr val="accent1">
                        <a:lumMod val="20000"/>
                        <a:lumOff val="80000"/>
                      </a:schemeClr>
                    </a:solidFill>
                  </a:tcPr>
                </a:tc>
                <a:tc>
                  <a:txBody>
                    <a:bodyPr/>
                    <a:lstStyle/>
                    <a:p>
                      <a:r>
                        <a:rPr lang="fr-FR" sz="1600" dirty="0">
                          <a:latin typeface="+mn-lt"/>
                        </a:rPr>
                        <a:t>Traduire en langage mathématique une situation réelle (à l’aide d’équations, de suites, de fonctions, de configurations géométriques, de graphes, de lois de probabilité, d’outils </a:t>
                      </a:r>
                    </a:p>
                    <a:p>
                      <a:r>
                        <a:rPr lang="fr-FR" sz="1600" dirty="0">
                          <a:latin typeface="+mn-lt"/>
                        </a:rPr>
                        <a:t>statistiques ...). </a:t>
                      </a:r>
                    </a:p>
                    <a:p>
                      <a:endParaRPr lang="fr-FR" sz="1600" dirty="0">
                        <a:latin typeface="+mn-lt"/>
                      </a:endParaRPr>
                    </a:p>
                    <a:p>
                      <a:endParaRPr lang="fr-FR" sz="1600" dirty="0">
                        <a:latin typeface="+mn-lt"/>
                      </a:endParaRPr>
                    </a:p>
                    <a:p>
                      <a:endParaRPr lang="fr-FR" sz="1600" dirty="0">
                        <a:latin typeface="+mn-lt"/>
                      </a:endParaRPr>
                    </a:p>
                    <a:p>
                      <a:endParaRPr lang="fr-FR" sz="1600" dirty="0">
                        <a:latin typeface="+mn-lt"/>
                      </a:endParaRPr>
                    </a:p>
                    <a:p>
                      <a:r>
                        <a:rPr lang="fr-FR" sz="1600" dirty="0">
                          <a:latin typeface="+mn-lt"/>
                        </a:rPr>
                        <a:t>Utiliser, comprendre, élaborer une simulation numérique ou géométrique prenant appui sur la modélisation et utilisant un logiciel. </a:t>
                      </a:r>
                    </a:p>
                    <a:p>
                      <a:endParaRPr lang="fr-FR" sz="1600" dirty="0">
                        <a:latin typeface="+mn-lt"/>
                      </a:endParaRPr>
                    </a:p>
                    <a:p>
                      <a:r>
                        <a:rPr lang="fr-FR" sz="1600" dirty="0">
                          <a:latin typeface="+mn-lt"/>
                        </a:rPr>
                        <a:t>Valider ou invalider un modèle.</a:t>
                      </a:r>
                    </a:p>
                  </a:txBody>
                  <a:tcPr marL="91449" marR="91449" marT="45708" marB="45708"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6" name="Titre 1"/>
          <p:cNvSpPr txBox="1">
            <a:spLocks/>
          </p:cNvSpPr>
          <p:nvPr/>
        </p:nvSpPr>
        <p:spPr>
          <a:xfrm>
            <a:off x="148092" y="1224630"/>
            <a:ext cx="1043895" cy="453934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4000" b="1" dirty="0">
                <a:solidFill>
                  <a:schemeClr val="accent1">
                    <a:lumMod val="75000"/>
                  </a:schemeClr>
                </a:solidFill>
              </a:rPr>
              <a:t>M</a:t>
            </a:r>
          </a:p>
          <a:p>
            <a:pPr>
              <a:defRPr/>
            </a:pPr>
            <a:r>
              <a:rPr lang="fr-FR" sz="4000" b="1" dirty="0">
                <a:solidFill>
                  <a:schemeClr val="accent1">
                    <a:lumMod val="75000"/>
                  </a:schemeClr>
                </a:solidFill>
              </a:rPr>
              <a:t>O</a:t>
            </a:r>
          </a:p>
          <a:p>
            <a:pPr>
              <a:defRPr/>
            </a:pPr>
            <a:r>
              <a:rPr lang="fr-FR" sz="4000" b="1" dirty="0">
                <a:solidFill>
                  <a:schemeClr val="accent1">
                    <a:lumMod val="75000"/>
                  </a:schemeClr>
                </a:solidFill>
              </a:rPr>
              <a:t>D</a:t>
            </a:r>
          </a:p>
          <a:p>
            <a:pPr>
              <a:defRPr/>
            </a:pPr>
            <a:r>
              <a:rPr lang="fr-FR" sz="4000" b="1" dirty="0">
                <a:solidFill>
                  <a:schemeClr val="accent1">
                    <a:lumMod val="75000"/>
                  </a:schemeClr>
                </a:solidFill>
              </a:rPr>
              <a:t>É</a:t>
            </a:r>
          </a:p>
          <a:p>
            <a:pPr>
              <a:defRPr/>
            </a:pPr>
            <a:r>
              <a:rPr lang="fr-FR" sz="4000" b="1" dirty="0">
                <a:solidFill>
                  <a:schemeClr val="accent1">
                    <a:lumMod val="75000"/>
                  </a:schemeClr>
                </a:solidFill>
              </a:rPr>
              <a:t>L</a:t>
            </a:r>
          </a:p>
          <a:p>
            <a:pPr>
              <a:defRPr/>
            </a:pPr>
            <a:r>
              <a:rPr lang="fr-FR" sz="4000" b="1" dirty="0">
                <a:solidFill>
                  <a:schemeClr val="accent1">
                    <a:lumMod val="75000"/>
                  </a:schemeClr>
                </a:solidFill>
              </a:rPr>
              <a:t>I</a:t>
            </a:r>
          </a:p>
          <a:p>
            <a:pPr>
              <a:defRPr/>
            </a:pPr>
            <a:r>
              <a:rPr lang="fr-FR" sz="4000" b="1" dirty="0">
                <a:solidFill>
                  <a:schemeClr val="accent1">
                    <a:lumMod val="75000"/>
                  </a:schemeClr>
                </a:solidFill>
              </a:rPr>
              <a:t>S</a:t>
            </a:r>
          </a:p>
          <a:p>
            <a:pPr>
              <a:defRPr/>
            </a:pPr>
            <a:r>
              <a:rPr lang="fr-FR" sz="4000" b="1" dirty="0">
                <a:solidFill>
                  <a:schemeClr val="accent1">
                    <a:lumMod val="75000"/>
                  </a:schemeClr>
                </a:solidFill>
              </a:rPr>
              <a:t>E</a:t>
            </a:r>
          </a:p>
          <a:p>
            <a:pPr>
              <a:defRPr/>
            </a:pPr>
            <a:r>
              <a:rPr lang="fr-FR" sz="4000" b="1" dirty="0">
                <a:solidFill>
                  <a:schemeClr val="accent1">
                    <a:lumMod val="75000"/>
                  </a:schemeClr>
                </a:solidFill>
              </a:rPr>
              <a:t>R</a:t>
            </a:r>
          </a:p>
        </p:txBody>
      </p:sp>
    </p:spTree>
    <p:extLst>
      <p:ext uri="{BB962C8B-B14F-4D97-AF65-F5344CB8AC3E}">
        <p14:creationId xmlns:p14="http://schemas.microsoft.com/office/powerpoint/2010/main" val="730182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0" y="-5238"/>
            <a:ext cx="12192000" cy="1609344"/>
          </a:xfrm>
        </p:spPr>
        <p:txBody>
          <a:bodyPr/>
          <a:lstStyle/>
          <a:p>
            <a:pPr algn="ctr">
              <a:defRPr/>
            </a:pPr>
            <a:r>
              <a:rPr lang="fr-FR" altLang="fr-FR" dirty="0"/>
              <a:t>Les compétences en formation</a:t>
            </a:r>
          </a:p>
        </p:txBody>
      </p:sp>
      <p:sp>
        <p:nvSpPr>
          <p:cNvPr id="69635" name="Rectangle 3"/>
          <p:cNvSpPr>
            <a:spLocks noGrp="1"/>
          </p:cNvSpPr>
          <p:nvPr>
            <p:ph idx="1"/>
          </p:nvPr>
        </p:nvSpPr>
        <p:spPr>
          <a:xfrm>
            <a:off x="261257" y="1583879"/>
            <a:ext cx="11707586" cy="5143500"/>
          </a:xfrm>
        </p:spPr>
        <p:txBody>
          <a:bodyPr rtlCol="0">
            <a:normAutofit/>
          </a:bodyPr>
          <a:lstStyle/>
          <a:p>
            <a:pPr marL="0" indent="-182880">
              <a:lnSpc>
                <a:spcPct val="100000"/>
              </a:lnSpc>
              <a:buNone/>
              <a:defRPr/>
            </a:pPr>
            <a:r>
              <a:rPr lang="fr-FR" altLang="fr-FR" dirty="0"/>
              <a:t>L'élève engagé dans la scolarité apprend à réfléchir, à mobiliser des connaissances, à choisir des démarches et des procédures adaptées, pour penser, résoudre un problème, réaliser une tâche complexe ou un projet, en particulier dans une situation nouvelle ou inattendue. Les enseignants définissent les modalités les plus pertinentes pour parvenir à ces objectifs en suscitant l'intérêt des élèves, et centrent leurs activités ainsi que les pratiques des enfants et des adolescents sur de véritables enjeux intellectuels, riches de sens et de progrès. Le socle commun identifie les connaissances et compétences qui doivent être acquises à l'issue de la scolarité obligatoire. </a:t>
            </a:r>
          </a:p>
          <a:p>
            <a:pPr marL="0" indent="-182880">
              <a:lnSpc>
                <a:spcPct val="100000"/>
              </a:lnSpc>
              <a:buNone/>
              <a:defRPr/>
            </a:pPr>
            <a:endParaRPr lang="fr-FR" altLang="fr-FR" dirty="0"/>
          </a:p>
          <a:p>
            <a:pPr marL="182880" indent="-182880" algn="r">
              <a:lnSpc>
                <a:spcPct val="100000"/>
              </a:lnSpc>
              <a:buNone/>
              <a:defRPr/>
            </a:pPr>
            <a:r>
              <a:rPr lang="fr-FR" altLang="fr-FR" i="1" dirty="0"/>
              <a:t>Extrait  du socle commun de compétences, de connaissances et de culture</a:t>
            </a:r>
          </a:p>
        </p:txBody>
      </p:sp>
    </p:spTree>
    <p:extLst>
      <p:ext uri="{BB962C8B-B14F-4D97-AF65-F5344CB8AC3E}">
        <p14:creationId xmlns:p14="http://schemas.microsoft.com/office/powerpoint/2010/main" val="215923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0" y="-5238"/>
            <a:ext cx="12192000" cy="1609344"/>
          </a:xfrm>
        </p:spPr>
        <p:txBody>
          <a:bodyPr/>
          <a:lstStyle/>
          <a:p>
            <a:pPr algn="ctr">
              <a:defRPr/>
            </a:pPr>
            <a:r>
              <a:rPr lang="fr-FR" altLang="fr-FR" dirty="0"/>
              <a:t>Les compétences en formation</a:t>
            </a:r>
          </a:p>
        </p:txBody>
      </p:sp>
      <p:sp>
        <p:nvSpPr>
          <p:cNvPr id="69635" name="Rectangle 3"/>
          <p:cNvSpPr>
            <a:spLocks noGrp="1"/>
          </p:cNvSpPr>
          <p:nvPr>
            <p:ph idx="1"/>
          </p:nvPr>
        </p:nvSpPr>
        <p:spPr>
          <a:xfrm>
            <a:off x="261257" y="2122736"/>
            <a:ext cx="11707586" cy="3314692"/>
          </a:xfrm>
        </p:spPr>
        <p:txBody>
          <a:bodyPr rtlCol="0">
            <a:normAutofit/>
          </a:bodyPr>
          <a:lstStyle/>
          <a:p>
            <a:pPr marL="0" indent="0">
              <a:lnSpc>
                <a:spcPct val="100000"/>
              </a:lnSpc>
              <a:buNone/>
            </a:pPr>
            <a:r>
              <a:rPr lang="fr-FR" altLang="fr-FR" sz="3200" dirty="0"/>
              <a:t>Une compétence est l'aptitude à mobiliser ses ressources (connaissances, capacités, attitudes) pour accomplir une tâche ou faire face à une situation complexe ou inédite.</a:t>
            </a:r>
          </a:p>
          <a:p>
            <a:pPr>
              <a:buNone/>
            </a:pPr>
            <a:endParaRPr lang="fr-FR" altLang="fr-FR" sz="3200" dirty="0"/>
          </a:p>
          <a:p>
            <a:pPr marL="0" indent="-182880">
              <a:lnSpc>
                <a:spcPct val="100000"/>
              </a:lnSpc>
              <a:buNone/>
              <a:defRPr/>
            </a:pPr>
            <a:endParaRPr lang="fr-FR" altLang="fr-FR" dirty="0"/>
          </a:p>
          <a:p>
            <a:pPr marL="182880" indent="-182880" algn="r">
              <a:lnSpc>
                <a:spcPct val="100000"/>
              </a:lnSpc>
              <a:buNone/>
              <a:defRPr/>
            </a:pPr>
            <a:r>
              <a:rPr lang="fr-FR" altLang="fr-FR" i="1" dirty="0"/>
              <a:t>Extrait  du socle commun de compétences, de connaissances et de culture</a:t>
            </a:r>
          </a:p>
        </p:txBody>
      </p:sp>
    </p:spTree>
    <p:extLst>
      <p:ext uri="{BB962C8B-B14F-4D97-AF65-F5344CB8AC3E}">
        <p14:creationId xmlns:p14="http://schemas.microsoft.com/office/powerpoint/2010/main" val="122997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p:cNvSpPr>
          <p:nvPr>
            <p:ph idx="1"/>
          </p:nvPr>
        </p:nvSpPr>
        <p:spPr>
          <a:xfrm>
            <a:off x="342899" y="375556"/>
            <a:ext cx="11625943" cy="6204857"/>
          </a:xfrm>
        </p:spPr>
        <p:txBody>
          <a:bodyPr rtlCol="0">
            <a:normAutofit/>
          </a:bodyPr>
          <a:lstStyle/>
          <a:p>
            <a:pPr marL="182880" indent="-182880">
              <a:defRPr/>
            </a:pPr>
            <a:endParaRPr lang="fr-FR" altLang="fr-FR" sz="2400" dirty="0"/>
          </a:p>
          <a:p>
            <a:pPr marL="182880" indent="-182880">
              <a:lnSpc>
                <a:spcPct val="120000"/>
              </a:lnSpc>
              <a:buFont typeface="Wingdings" panose="05000000000000000000" pitchFamily="2" charset="2"/>
              <a:buChar char="q"/>
              <a:defRPr/>
            </a:pPr>
            <a:r>
              <a:rPr lang="fr-FR" altLang="fr-FR" dirty="0"/>
              <a:t>Une compétence est un savoir opérationnel et non un savoir encyclopédique. C’est un savoir en action.</a:t>
            </a:r>
          </a:p>
          <a:p>
            <a:pPr marL="182880" indent="-182880">
              <a:lnSpc>
                <a:spcPct val="120000"/>
              </a:lnSpc>
              <a:buFont typeface="Wingdings" panose="05000000000000000000" pitchFamily="2" charset="2"/>
              <a:buChar char="q"/>
              <a:defRPr/>
            </a:pPr>
            <a:r>
              <a:rPr lang="fr-FR" altLang="fr-FR" dirty="0"/>
              <a:t>Les élèves doivent être rendus capables progressivement d’expliciter ces compétences.</a:t>
            </a:r>
          </a:p>
          <a:p>
            <a:pPr marL="182880" indent="-182880">
              <a:lnSpc>
                <a:spcPct val="120000"/>
              </a:lnSpc>
              <a:buFont typeface="Wingdings" panose="05000000000000000000" pitchFamily="2" charset="2"/>
              <a:buChar char="q"/>
              <a:defRPr/>
            </a:pPr>
            <a:r>
              <a:rPr lang="fr-FR" altLang="fr-FR" dirty="0"/>
              <a:t>Les six compétences décrivent ce que signifie « faire des mathématiques » et permettent un travail réflexif des élèves sur leur activité mathématique et le développement de leur autonomie.</a:t>
            </a:r>
          </a:p>
          <a:p>
            <a:pPr marL="182880" indent="-182880">
              <a:lnSpc>
                <a:spcPct val="120000"/>
              </a:lnSpc>
              <a:buFont typeface="Wingdings" panose="05000000000000000000" pitchFamily="2" charset="2"/>
              <a:buChar char="q"/>
              <a:defRPr/>
            </a:pPr>
            <a:r>
              <a:rPr lang="fr-FR" altLang="fr-FR" dirty="0"/>
              <a:t>Les situations proposées en classe permettent de façon équilibrée le développement de ces six compétences.</a:t>
            </a:r>
          </a:p>
          <a:p>
            <a:pPr marL="182880" indent="-182880">
              <a:lnSpc>
                <a:spcPct val="120000"/>
              </a:lnSpc>
              <a:buFont typeface="Wingdings" panose="05000000000000000000" pitchFamily="2" charset="2"/>
              <a:buChar char="q"/>
              <a:defRPr/>
            </a:pPr>
            <a:r>
              <a:rPr lang="fr-FR" altLang="fr-FR" dirty="0"/>
              <a:t>Un étayage adapté est mis en place par le professeur.</a:t>
            </a:r>
          </a:p>
        </p:txBody>
      </p:sp>
    </p:spTree>
    <p:extLst>
      <p:ext uri="{BB962C8B-B14F-4D97-AF65-F5344CB8AC3E}">
        <p14:creationId xmlns:p14="http://schemas.microsoft.com/office/powerpoint/2010/main" val="95962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p:cNvSpPr>
          <p:nvPr>
            <p:ph type="title"/>
          </p:nvPr>
        </p:nvSpPr>
        <p:spPr>
          <a:xfrm>
            <a:off x="1896837" y="1077685"/>
            <a:ext cx="8229600" cy="4310743"/>
          </a:xfrm>
        </p:spPr>
        <p:txBody>
          <a:bodyPr>
            <a:normAutofit/>
          </a:bodyPr>
          <a:lstStyle/>
          <a:p>
            <a:pPr>
              <a:defRPr/>
            </a:pPr>
            <a:r>
              <a:rPr lang="fr-FR" altLang="fr-FR" sz="4000" b="1" dirty="0">
                <a:solidFill>
                  <a:schemeClr val="accent1">
                    <a:lumMod val="50000"/>
                  </a:schemeClr>
                </a:solidFill>
              </a:rPr>
              <a:t>TEMPS 2</a:t>
            </a:r>
            <a:br>
              <a:rPr lang="fr-FR" altLang="fr-FR" sz="4000" b="1" dirty="0">
                <a:solidFill>
                  <a:schemeClr val="accent1">
                    <a:lumMod val="50000"/>
                  </a:schemeClr>
                </a:solidFill>
              </a:rPr>
            </a:br>
            <a:br>
              <a:rPr lang="fr-FR" altLang="fr-FR" sz="4000" b="1" dirty="0"/>
            </a:br>
            <a:r>
              <a:rPr lang="fr-FR" altLang="fr-FR" sz="4000" b="1" dirty="0">
                <a:solidFill>
                  <a:schemeClr val="accent1">
                    <a:lumMod val="75000"/>
                  </a:schemeClr>
                </a:solidFill>
              </a:rPr>
              <a:t>Progression de cycle</a:t>
            </a:r>
          </a:p>
        </p:txBody>
      </p:sp>
    </p:spTree>
    <p:extLst>
      <p:ext uri="{BB962C8B-B14F-4D97-AF65-F5344CB8AC3E}">
        <p14:creationId xmlns:p14="http://schemas.microsoft.com/office/powerpoint/2010/main" val="243759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0" y="-21567"/>
            <a:ext cx="12192000" cy="1609344"/>
          </a:xfrm>
        </p:spPr>
        <p:txBody>
          <a:bodyPr>
            <a:normAutofit/>
          </a:bodyPr>
          <a:lstStyle/>
          <a:p>
            <a:pPr algn="ctr">
              <a:defRPr/>
            </a:pPr>
            <a:r>
              <a:rPr lang="fr-FR" altLang="fr-FR" sz="4000" dirty="0"/>
              <a:t>Les attendus de fin de cycle </a:t>
            </a:r>
            <a:br>
              <a:rPr lang="fr-FR" altLang="fr-FR" sz="4000" dirty="0"/>
            </a:br>
            <a:r>
              <a:rPr lang="fr-FR" altLang="fr-FR" sz="4000" dirty="0">
                <a:hlinkClick r:id="rId2" action="ppaction://hlinkfile"/>
              </a:rPr>
              <a:t>Nombres et calculs</a:t>
            </a:r>
            <a:endParaRPr lang="fr-FR" altLang="fr-FR" sz="4000" dirty="0"/>
          </a:p>
        </p:txBody>
      </p:sp>
      <p:sp>
        <p:nvSpPr>
          <p:cNvPr id="30723" name="Rectangle 3"/>
          <p:cNvSpPr>
            <a:spLocks noGrp="1"/>
          </p:cNvSpPr>
          <p:nvPr>
            <p:ph idx="1"/>
          </p:nvPr>
        </p:nvSpPr>
        <p:spPr/>
        <p:txBody>
          <a:bodyPr/>
          <a:lstStyle/>
          <a:p>
            <a:pPr eaLnBrk="1" hangingPunct="1">
              <a:buFont typeface="Wingdings" panose="05000000000000000000" pitchFamily="2" charset="2"/>
              <a:buChar char="q"/>
              <a:defRPr/>
            </a:pPr>
            <a:r>
              <a:rPr lang="fr-FR" altLang="fr-FR" sz="3200" dirty="0"/>
              <a:t> Utiliser les nombres pour comparer, calculer et résoudre des problèmes</a:t>
            </a:r>
          </a:p>
          <a:p>
            <a:pPr eaLnBrk="1" hangingPunct="1">
              <a:buFont typeface="Wingdings" panose="05000000000000000000" pitchFamily="2" charset="2"/>
              <a:buChar char="q"/>
              <a:defRPr/>
            </a:pPr>
            <a:endParaRPr lang="fr-FR" altLang="fr-FR" sz="3200" dirty="0"/>
          </a:p>
          <a:p>
            <a:pPr eaLnBrk="1" hangingPunct="1">
              <a:buFont typeface="Wingdings" panose="05000000000000000000" pitchFamily="2" charset="2"/>
              <a:buChar char="q"/>
              <a:defRPr/>
            </a:pPr>
            <a:r>
              <a:rPr lang="fr-FR" altLang="fr-FR" sz="3200" dirty="0"/>
              <a:t> Comprendre et utiliser les notions de divisibilité et de nombres premiers</a:t>
            </a:r>
          </a:p>
          <a:p>
            <a:pPr marL="0" indent="0">
              <a:buNone/>
              <a:defRPr/>
            </a:pPr>
            <a:endParaRPr lang="fr-FR" altLang="fr-FR" sz="3200" dirty="0"/>
          </a:p>
          <a:p>
            <a:pPr eaLnBrk="1" hangingPunct="1">
              <a:buFont typeface="Wingdings" panose="05000000000000000000" pitchFamily="2" charset="2"/>
              <a:buChar char="q"/>
              <a:defRPr/>
            </a:pPr>
            <a:r>
              <a:rPr lang="fr-FR" altLang="fr-FR" sz="3200" dirty="0"/>
              <a:t> Utiliser le calcul littéral</a:t>
            </a:r>
          </a:p>
          <a:p>
            <a:pPr eaLnBrk="1" hangingPunct="1">
              <a:buFont typeface="Wingdings" panose="05000000000000000000" pitchFamily="2" charset="2"/>
              <a:buChar char="q"/>
              <a:defRPr/>
            </a:pPr>
            <a:endParaRPr lang="fr-FR" altLang="fr-FR" dirty="0"/>
          </a:p>
        </p:txBody>
      </p:sp>
    </p:spTree>
    <p:extLst>
      <p:ext uri="{BB962C8B-B14F-4D97-AF65-F5344CB8AC3E}">
        <p14:creationId xmlns:p14="http://schemas.microsoft.com/office/powerpoint/2010/main" val="227181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0" y="11091"/>
            <a:ext cx="12192000" cy="1609344"/>
          </a:xfrm>
        </p:spPr>
        <p:txBody>
          <a:bodyPr>
            <a:normAutofit/>
          </a:bodyPr>
          <a:lstStyle/>
          <a:p>
            <a:pPr algn="ctr">
              <a:defRPr/>
            </a:pPr>
            <a:r>
              <a:rPr lang="fr-FR" altLang="fr-FR" sz="4000" dirty="0"/>
              <a:t>Les attendus de fin de cycle</a:t>
            </a:r>
            <a:br>
              <a:rPr lang="fr-FR" altLang="fr-FR" sz="4000" dirty="0"/>
            </a:br>
            <a:r>
              <a:rPr lang="fr-FR" altLang="fr-FR" sz="4000" dirty="0"/>
              <a:t>Organisation et gestion de données, fonctions</a:t>
            </a:r>
          </a:p>
        </p:txBody>
      </p:sp>
      <p:sp>
        <p:nvSpPr>
          <p:cNvPr id="31747" name="Rectangle 3"/>
          <p:cNvSpPr>
            <a:spLocks noGrp="1"/>
          </p:cNvSpPr>
          <p:nvPr>
            <p:ph idx="1"/>
          </p:nvPr>
        </p:nvSpPr>
        <p:spPr/>
        <p:txBody>
          <a:bodyPr>
            <a:normAutofit/>
          </a:bodyPr>
          <a:lstStyle/>
          <a:p>
            <a:pPr eaLnBrk="1" hangingPunct="1">
              <a:buFont typeface="Wingdings" panose="05000000000000000000" pitchFamily="2" charset="2"/>
              <a:buChar char="q"/>
            </a:pPr>
            <a:endParaRPr lang="fr-FR" altLang="fr-FR" sz="3200" dirty="0"/>
          </a:p>
          <a:p>
            <a:pPr eaLnBrk="1" hangingPunct="1">
              <a:buFont typeface="Wingdings" panose="05000000000000000000" pitchFamily="2" charset="2"/>
              <a:buChar char="q"/>
            </a:pPr>
            <a:r>
              <a:rPr lang="fr-FR" altLang="fr-FR" sz="3200" dirty="0"/>
              <a:t> Interpréter, représenter et traiter des données</a:t>
            </a:r>
          </a:p>
          <a:p>
            <a:pPr eaLnBrk="1" hangingPunct="1">
              <a:buFont typeface="Wingdings" panose="05000000000000000000" pitchFamily="2" charset="2"/>
              <a:buChar char="q"/>
            </a:pPr>
            <a:endParaRPr lang="fr-FR" altLang="fr-FR" sz="3200" dirty="0"/>
          </a:p>
          <a:p>
            <a:pPr eaLnBrk="1" hangingPunct="1">
              <a:buFont typeface="Wingdings" panose="05000000000000000000" pitchFamily="2" charset="2"/>
              <a:buChar char="q"/>
            </a:pPr>
            <a:r>
              <a:rPr lang="fr-FR" altLang="fr-FR" sz="3200" dirty="0"/>
              <a:t> Comprendre et utiliser des notions élémentaires de probabilité</a:t>
            </a:r>
          </a:p>
          <a:p>
            <a:pPr eaLnBrk="1" hangingPunct="1">
              <a:buFont typeface="Wingdings" panose="05000000000000000000" pitchFamily="2" charset="2"/>
              <a:buChar char="q"/>
            </a:pPr>
            <a:endParaRPr lang="fr-FR" altLang="fr-FR" sz="3200" dirty="0"/>
          </a:p>
          <a:p>
            <a:pPr eaLnBrk="1" hangingPunct="1">
              <a:buFont typeface="Wingdings" panose="05000000000000000000" pitchFamily="2" charset="2"/>
              <a:buChar char="q"/>
            </a:pPr>
            <a:r>
              <a:rPr lang="fr-FR" altLang="fr-FR" sz="3200" dirty="0"/>
              <a:t> Comprendre et utiliser la notion de fonction</a:t>
            </a:r>
          </a:p>
        </p:txBody>
      </p:sp>
    </p:spTree>
    <p:extLst>
      <p:ext uri="{BB962C8B-B14F-4D97-AF65-F5344CB8AC3E}">
        <p14:creationId xmlns:p14="http://schemas.microsoft.com/office/powerpoint/2010/main" val="86984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0" y="-5238"/>
            <a:ext cx="12192000" cy="1609344"/>
          </a:xfrm>
        </p:spPr>
        <p:txBody>
          <a:bodyPr>
            <a:normAutofit/>
          </a:bodyPr>
          <a:lstStyle/>
          <a:p>
            <a:pPr algn="ctr">
              <a:defRPr/>
            </a:pPr>
            <a:r>
              <a:rPr lang="fr-FR" altLang="fr-FR" sz="4000" dirty="0"/>
              <a:t>Les attendus de fin de cycle</a:t>
            </a:r>
            <a:br>
              <a:rPr lang="fr-FR" altLang="fr-FR" sz="4000" dirty="0"/>
            </a:br>
            <a:r>
              <a:rPr lang="fr-FR" altLang="fr-FR" sz="4000" dirty="0"/>
              <a:t>Grandeurs et mesures</a:t>
            </a:r>
          </a:p>
        </p:txBody>
      </p:sp>
      <p:sp>
        <p:nvSpPr>
          <p:cNvPr id="32771" name="Rectangle 3"/>
          <p:cNvSpPr>
            <a:spLocks noGrp="1"/>
          </p:cNvSpPr>
          <p:nvPr>
            <p:ph idx="1"/>
          </p:nvPr>
        </p:nvSpPr>
        <p:spPr/>
        <p:txBody>
          <a:bodyPr/>
          <a:lstStyle/>
          <a:p>
            <a:pPr eaLnBrk="1" hangingPunct="1">
              <a:buFont typeface="Wingdings" panose="05000000000000000000" pitchFamily="2" charset="2"/>
              <a:buChar char="q"/>
            </a:pPr>
            <a:endParaRPr lang="fr-FR" altLang="fr-FR" dirty="0"/>
          </a:p>
          <a:p>
            <a:pPr eaLnBrk="1" hangingPunct="1">
              <a:buFont typeface="Wingdings" panose="05000000000000000000" pitchFamily="2" charset="2"/>
              <a:buChar char="q"/>
            </a:pPr>
            <a:r>
              <a:rPr lang="fr-FR" altLang="fr-FR" sz="3200" dirty="0"/>
              <a:t> Calculer avec des grandeurs mesurables; exprimer les résultats dans les unités adaptées</a:t>
            </a:r>
          </a:p>
          <a:p>
            <a:pPr marL="0" indent="0" eaLnBrk="1" hangingPunct="1">
              <a:buNone/>
            </a:pPr>
            <a:endParaRPr lang="fr-FR" altLang="fr-FR" sz="3200" dirty="0"/>
          </a:p>
          <a:p>
            <a:pPr eaLnBrk="1" hangingPunct="1">
              <a:buFont typeface="Wingdings" panose="05000000000000000000" pitchFamily="2" charset="2"/>
              <a:buChar char="q"/>
            </a:pPr>
            <a:r>
              <a:rPr lang="fr-FR" altLang="fr-FR" sz="3200" dirty="0"/>
              <a:t> Comprendre l’effet de quelques transformations sur des grandeurs géométriques</a:t>
            </a:r>
          </a:p>
        </p:txBody>
      </p:sp>
    </p:spTree>
    <p:extLst>
      <p:ext uri="{BB962C8B-B14F-4D97-AF65-F5344CB8AC3E}">
        <p14:creationId xmlns:p14="http://schemas.microsoft.com/office/powerpoint/2010/main" val="245367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0" y="-5238"/>
            <a:ext cx="12192000" cy="1609344"/>
          </a:xfrm>
        </p:spPr>
        <p:txBody>
          <a:bodyPr>
            <a:normAutofit/>
          </a:bodyPr>
          <a:lstStyle/>
          <a:p>
            <a:pPr algn="ctr">
              <a:defRPr/>
            </a:pPr>
            <a:r>
              <a:rPr lang="fr-FR" altLang="fr-FR" sz="4000" dirty="0"/>
              <a:t>Les attendus de fin de cycle</a:t>
            </a:r>
            <a:br>
              <a:rPr lang="fr-FR" altLang="fr-FR" sz="4000" dirty="0"/>
            </a:br>
            <a:r>
              <a:rPr lang="fr-FR" altLang="fr-FR" sz="4000" dirty="0"/>
              <a:t>Espace et géométrie</a:t>
            </a:r>
          </a:p>
        </p:txBody>
      </p:sp>
      <p:sp>
        <p:nvSpPr>
          <p:cNvPr id="33795" name="Rectangle 3"/>
          <p:cNvSpPr>
            <a:spLocks noGrp="1"/>
          </p:cNvSpPr>
          <p:nvPr>
            <p:ph idx="1"/>
          </p:nvPr>
        </p:nvSpPr>
        <p:spPr>
          <a:xfrm>
            <a:off x="838200" y="2481943"/>
            <a:ext cx="10515600" cy="3695020"/>
          </a:xfrm>
        </p:spPr>
        <p:txBody>
          <a:bodyPr>
            <a:normAutofit/>
          </a:bodyPr>
          <a:lstStyle/>
          <a:p>
            <a:pPr eaLnBrk="1" hangingPunct="1">
              <a:buFont typeface="Wingdings" panose="05000000000000000000" pitchFamily="2" charset="2"/>
              <a:buChar char="q"/>
            </a:pPr>
            <a:r>
              <a:rPr lang="fr-FR" altLang="fr-FR" sz="3200" dirty="0"/>
              <a:t> Représenter l’espace</a:t>
            </a:r>
          </a:p>
          <a:p>
            <a:pPr eaLnBrk="1" hangingPunct="1">
              <a:buFont typeface="Wingdings" panose="05000000000000000000" pitchFamily="2" charset="2"/>
              <a:buChar char="q"/>
            </a:pPr>
            <a:endParaRPr lang="fr-FR" altLang="fr-FR" sz="3200" dirty="0"/>
          </a:p>
          <a:p>
            <a:pPr eaLnBrk="1" hangingPunct="1">
              <a:buFont typeface="Wingdings" panose="05000000000000000000" pitchFamily="2" charset="2"/>
              <a:buChar char="q"/>
            </a:pPr>
            <a:r>
              <a:rPr lang="fr-FR" altLang="fr-FR" sz="3200" dirty="0"/>
              <a:t> Utiliser les notions de géométrie plane pour démontrer</a:t>
            </a:r>
          </a:p>
        </p:txBody>
      </p:sp>
    </p:spTree>
    <p:extLst>
      <p:ext uri="{BB962C8B-B14F-4D97-AF65-F5344CB8AC3E}">
        <p14:creationId xmlns:p14="http://schemas.microsoft.com/office/powerpoint/2010/main" val="3084173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0" y="11091"/>
            <a:ext cx="12192000" cy="1609344"/>
          </a:xfrm>
        </p:spPr>
        <p:txBody>
          <a:bodyPr>
            <a:normAutofit/>
          </a:bodyPr>
          <a:lstStyle/>
          <a:p>
            <a:pPr algn="ctr">
              <a:defRPr/>
            </a:pPr>
            <a:r>
              <a:rPr lang="fr-FR" altLang="fr-FR" sz="4000" dirty="0"/>
              <a:t>Les attendus de fin de cycle</a:t>
            </a:r>
            <a:br>
              <a:rPr lang="fr-FR" altLang="fr-FR" sz="4000" dirty="0"/>
            </a:br>
            <a:r>
              <a:rPr lang="fr-FR" altLang="fr-FR" sz="4000" dirty="0"/>
              <a:t>Algorithmique et programmation</a:t>
            </a:r>
          </a:p>
        </p:txBody>
      </p:sp>
      <p:sp>
        <p:nvSpPr>
          <p:cNvPr id="34819" name="Rectangle 3"/>
          <p:cNvSpPr>
            <a:spLocks noGrp="1"/>
          </p:cNvSpPr>
          <p:nvPr>
            <p:ph idx="1"/>
          </p:nvPr>
        </p:nvSpPr>
        <p:spPr/>
        <p:txBody>
          <a:bodyPr/>
          <a:lstStyle/>
          <a:p>
            <a:pPr eaLnBrk="1" hangingPunct="1">
              <a:buFont typeface="Wingdings" panose="05000000000000000000" pitchFamily="2" charset="2"/>
              <a:buChar char="q"/>
            </a:pPr>
            <a:endParaRPr lang="en-US" altLang="fr-FR" dirty="0"/>
          </a:p>
          <a:p>
            <a:pPr eaLnBrk="1" hangingPunct="1">
              <a:buFont typeface="Wingdings" panose="05000000000000000000" pitchFamily="2" charset="2"/>
              <a:buChar char="q"/>
            </a:pPr>
            <a:endParaRPr lang="en-US" altLang="fr-FR" dirty="0"/>
          </a:p>
          <a:p>
            <a:pPr marL="0" indent="0" eaLnBrk="1" hangingPunct="1">
              <a:buNone/>
            </a:pPr>
            <a:endParaRPr lang="en-US" altLang="fr-FR" dirty="0"/>
          </a:p>
          <a:p>
            <a:pPr marL="0" indent="0" eaLnBrk="1" hangingPunct="1">
              <a:buNone/>
            </a:pPr>
            <a:r>
              <a:rPr lang="en-US" altLang="fr-FR" sz="3200" dirty="0" err="1"/>
              <a:t>Écrire</a:t>
            </a:r>
            <a:r>
              <a:rPr lang="en-US" altLang="fr-FR" sz="3200" dirty="0"/>
              <a:t>, </a:t>
            </a:r>
            <a:r>
              <a:rPr lang="en-US" altLang="fr-FR" sz="3200" dirty="0" err="1"/>
              <a:t>mettre</a:t>
            </a:r>
            <a:r>
              <a:rPr lang="en-US" altLang="fr-FR" sz="3200" dirty="0"/>
              <a:t> au point et </a:t>
            </a:r>
            <a:r>
              <a:rPr lang="en-US" altLang="fr-FR" sz="3200" dirty="0" err="1"/>
              <a:t>exécuter</a:t>
            </a:r>
            <a:r>
              <a:rPr lang="en-US" altLang="fr-FR" sz="3200" dirty="0"/>
              <a:t> un </a:t>
            </a:r>
            <a:r>
              <a:rPr lang="en-US" altLang="fr-FR" sz="3200" dirty="0" err="1"/>
              <a:t>programme</a:t>
            </a:r>
            <a:r>
              <a:rPr lang="en-US" altLang="fr-FR" sz="3200" dirty="0"/>
              <a:t> simple.</a:t>
            </a:r>
          </a:p>
        </p:txBody>
      </p:sp>
    </p:spTree>
    <p:extLst>
      <p:ext uri="{BB962C8B-B14F-4D97-AF65-F5344CB8AC3E}">
        <p14:creationId xmlns:p14="http://schemas.microsoft.com/office/powerpoint/2010/main" val="67781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p:cNvSpPr>
          <p:nvPr>
            <p:ph type="title"/>
          </p:nvPr>
        </p:nvSpPr>
        <p:spPr>
          <a:xfrm>
            <a:off x="1896837" y="1077685"/>
            <a:ext cx="8229600" cy="4310743"/>
          </a:xfrm>
        </p:spPr>
        <p:txBody>
          <a:bodyPr>
            <a:normAutofit/>
          </a:bodyPr>
          <a:lstStyle/>
          <a:p>
            <a:pPr>
              <a:defRPr/>
            </a:pPr>
            <a:r>
              <a:rPr lang="fr-FR" altLang="fr-FR" sz="4000" b="1" dirty="0">
                <a:solidFill>
                  <a:schemeClr val="accent1">
                    <a:lumMod val="50000"/>
                  </a:schemeClr>
                </a:solidFill>
              </a:rPr>
              <a:t>TEMPS 1</a:t>
            </a:r>
            <a:br>
              <a:rPr lang="fr-FR" altLang="fr-FR" sz="4000" b="1" dirty="0">
                <a:solidFill>
                  <a:schemeClr val="accent1">
                    <a:lumMod val="50000"/>
                  </a:schemeClr>
                </a:solidFill>
              </a:rPr>
            </a:br>
            <a:br>
              <a:rPr lang="fr-FR" altLang="fr-FR" sz="4000" b="1" dirty="0"/>
            </a:br>
            <a:r>
              <a:rPr lang="fr-FR" altLang="fr-FR" sz="4000" b="1" dirty="0">
                <a:solidFill>
                  <a:schemeClr val="accent1">
                    <a:lumMod val="75000"/>
                  </a:schemeClr>
                </a:solidFill>
              </a:rPr>
              <a:t>Structure du programme</a:t>
            </a:r>
            <a:br>
              <a:rPr lang="fr-FR" altLang="fr-FR" sz="4000" b="1" dirty="0">
                <a:solidFill>
                  <a:schemeClr val="accent1">
                    <a:lumMod val="75000"/>
                  </a:schemeClr>
                </a:solidFill>
              </a:rPr>
            </a:br>
            <a:r>
              <a:rPr lang="fr-FR" altLang="fr-FR" sz="4000" b="1" dirty="0">
                <a:solidFill>
                  <a:schemeClr val="accent1">
                    <a:lumMod val="75000"/>
                  </a:schemeClr>
                </a:solidFill>
              </a:rPr>
              <a:t>Les compétences mathématiques</a:t>
            </a:r>
          </a:p>
        </p:txBody>
      </p:sp>
    </p:spTree>
    <p:extLst>
      <p:ext uri="{BB962C8B-B14F-4D97-AF65-F5344CB8AC3E}">
        <p14:creationId xmlns:p14="http://schemas.microsoft.com/office/powerpoint/2010/main" val="2559189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238"/>
            <a:ext cx="12192000" cy="1609344"/>
          </a:xfrm>
        </p:spPr>
        <p:txBody>
          <a:bodyPr/>
          <a:lstStyle/>
          <a:p>
            <a:pPr algn="ctr">
              <a:defRPr/>
            </a:pPr>
            <a:r>
              <a:rPr lang="fr-FR" dirty="0"/>
              <a:t>Connaissances et compétences associées</a:t>
            </a:r>
          </a:p>
        </p:txBody>
      </p:sp>
      <p:sp>
        <p:nvSpPr>
          <p:cNvPr id="3" name="Espace réservé du contenu 2"/>
          <p:cNvSpPr>
            <a:spLocks noGrp="1"/>
          </p:cNvSpPr>
          <p:nvPr>
            <p:ph idx="1"/>
          </p:nvPr>
        </p:nvSpPr>
        <p:spPr>
          <a:xfrm>
            <a:off x="326571" y="1453243"/>
            <a:ext cx="11446329" cy="4723720"/>
          </a:xfrm>
        </p:spPr>
        <p:txBody>
          <a:bodyPr rtlCol="0">
            <a:normAutofit fontScale="62500" lnSpcReduction="20000"/>
          </a:bodyPr>
          <a:lstStyle/>
          <a:p>
            <a:pPr marL="0" indent="0">
              <a:buNone/>
              <a:defRPr/>
            </a:pPr>
            <a:endParaRPr lang="fr-FR" b="1" dirty="0"/>
          </a:p>
          <a:p>
            <a:pPr marL="182880" indent="-182880">
              <a:lnSpc>
                <a:spcPct val="150000"/>
              </a:lnSpc>
              <a:buFont typeface="Wingdings" panose="05000000000000000000" pitchFamily="2" charset="2"/>
              <a:buChar char="q"/>
              <a:defRPr/>
            </a:pPr>
            <a:r>
              <a:rPr lang="fr-FR" sz="4600" dirty="0"/>
              <a:t> Elles déclinent les attendus de fin de cycle</a:t>
            </a:r>
          </a:p>
          <a:p>
            <a:pPr marL="182880" indent="-182880">
              <a:lnSpc>
                <a:spcPct val="150000"/>
              </a:lnSpc>
              <a:buFont typeface="Wingdings" panose="05000000000000000000" pitchFamily="2" charset="2"/>
              <a:buChar char="q"/>
              <a:defRPr/>
            </a:pPr>
            <a:r>
              <a:rPr lang="fr-FR" sz="4600" dirty="0"/>
              <a:t> Ce qui est visé est leur mobilisation de manière combinée dans des tâches riches et  porteuses de sens</a:t>
            </a:r>
          </a:p>
          <a:p>
            <a:pPr marL="182880" indent="-182880">
              <a:lnSpc>
                <a:spcPct val="150000"/>
              </a:lnSpc>
              <a:buFont typeface="Wingdings" panose="05000000000000000000" pitchFamily="2" charset="2"/>
              <a:buChar char="q"/>
              <a:defRPr/>
            </a:pPr>
            <a:r>
              <a:rPr lang="fr-FR" sz="4600" dirty="0"/>
              <a:t> Elles constituent  un support de travail qui n’est ni une chronologie ni une progression : chaque élément doit être travaillé dès le début du cycle et enrichi progressivement, en tenant compte des repères de progressivité</a:t>
            </a:r>
          </a:p>
          <a:p>
            <a:pPr marL="182880" indent="-182880">
              <a:buFont typeface="Wingdings" panose="05000000000000000000" pitchFamily="2" charset="2"/>
              <a:buChar char="q"/>
              <a:defRPr/>
            </a:pPr>
            <a:endParaRPr lang="fr-FR" dirty="0"/>
          </a:p>
        </p:txBody>
      </p:sp>
    </p:spTree>
    <p:extLst>
      <p:ext uri="{BB962C8B-B14F-4D97-AF65-F5344CB8AC3E}">
        <p14:creationId xmlns:p14="http://schemas.microsoft.com/office/powerpoint/2010/main" val="272093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091"/>
            <a:ext cx="12192000" cy="1609344"/>
          </a:xfrm>
        </p:spPr>
        <p:txBody>
          <a:bodyPr/>
          <a:lstStyle/>
          <a:p>
            <a:pPr algn="ctr">
              <a:defRPr/>
            </a:pPr>
            <a:r>
              <a:rPr lang="fr-FR" dirty="0"/>
              <a:t>Connaissances et compétences associées</a:t>
            </a:r>
          </a:p>
        </p:txBody>
      </p:sp>
      <p:sp>
        <p:nvSpPr>
          <p:cNvPr id="3" name="Espace réservé du contenu 2"/>
          <p:cNvSpPr>
            <a:spLocks noGrp="1"/>
          </p:cNvSpPr>
          <p:nvPr>
            <p:ph idx="1"/>
          </p:nvPr>
        </p:nvSpPr>
        <p:spPr>
          <a:xfrm>
            <a:off x="195943" y="1322614"/>
            <a:ext cx="11789228" cy="5274129"/>
          </a:xfrm>
        </p:spPr>
        <p:txBody>
          <a:bodyPr rtlCol="0">
            <a:normAutofit fontScale="92500"/>
          </a:bodyPr>
          <a:lstStyle/>
          <a:p>
            <a:pPr marL="182880" indent="-182880">
              <a:lnSpc>
                <a:spcPct val="100000"/>
              </a:lnSpc>
              <a:buFont typeface="Wingdings" panose="05000000000000000000" pitchFamily="2" charset="2"/>
              <a:buChar char="q"/>
              <a:defRPr/>
            </a:pPr>
            <a:r>
              <a:rPr lang="fr-FR" altLang="fr-FR" sz="3200" u="sng" dirty="0"/>
              <a:t> Cette déclinaison ne reflète pas la cohésion des apprentissages</a:t>
            </a:r>
            <a:r>
              <a:rPr lang="fr-FR" altLang="fr-FR" sz="3200" dirty="0"/>
              <a:t> mais privilégie les capacités et connaissances qui sont nécessairement mobilisées dans toute activité mathématique portant sur le thème donné.</a:t>
            </a:r>
          </a:p>
          <a:p>
            <a:pPr marL="0" indent="0">
              <a:lnSpc>
                <a:spcPct val="80000"/>
              </a:lnSpc>
              <a:buNone/>
              <a:defRPr/>
            </a:pPr>
            <a:endParaRPr lang="fr-FR" altLang="fr-FR" sz="3200" dirty="0"/>
          </a:p>
          <a:p>
            <a:pPr marL="182880" indent="-182880">
              <a:lnSpc>
                <a:spcPct val="110000"/>
              </a:lnSpc>
              <a:buFont typeface="Wingdings" panose="05000000000000000000" pitchFamily="2" charset="2"/>
              <a:buChar char="q"/>
              <a:defRPr/>
            </a:pPr>
            <a:r>
              <a:rPr lang="fr-FR" altLang="fr-FR" sz="3200" dirty="0"/>
              <a:t> Pour construire les apprentissages et évaluer les acquis, on peut être amené à travailler ces capacités de manière isolée. Ce travail ne doit pas être un préambule qui conditionne le traitement d’autres tâches, ni la finalité des apprentissages et de l’évaluation. Il sert à installer dans la durée des automatismes qui permettent de libérer des ressources pour faciliter la résolution de tâches plus riches. </a:t>
            </a:r>
          </a:p>
          <a:p>
            <a:pPr marL="182880" indent="-182880">
              <a:lnSpc>
                <a:spcPct val="80000"/>
              </a:lnSpc>
              <a:buFont typeface="Wingdings" panose="05000000000000000000" pitchFamily="2" charset="2"/>
              <a:buChar char="q"/>
              <a:defRPr/>
            </a:pPr>
            <a:endParaRPr lang="fr-FR" altLang="fr-FR" sz="2500" dirty="0"/>
          </a:p>
        </p:txBody>
      </p:sp>
    </p:spTree>
    <p:extLst>
      <p:ext uri="{BB962C8B-B14F-4D97-AF65-F5344CB8AC3E}">
        <p14:creationId xmlns:p14="http://schemas.microsoft.com/office/powerpoint/2010/main" val="3875163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20"/>
            <a:ext cx="12192000" cy="1609344"/>
          </a:xfrm>
        </p:spPr>
        <p:txBody>
          <a:bodyPr>
            <a:normAutofit/>
          </a:bodyPr>
          <a:lstStyle/>
          <a:p>
            <a:pPr algn="ctr">
              <a:defRPr/>
            </a:pPr>
            <a:r>
              <a:rPr lang="fr-FR" altLang="fr-FR" dirty="0"/>
              <a:t>Les exemples de situations, d’activités et de ressources pour l’élève</a:t>
            </a:r>
            <a:endParaRPr lang="fr-FR" dirty="0"/>
          </a:p>
        </p:txBody>
      </p:sp>
      <p:sp>
        <p:nvSpPr>
          <p:cNvPr id="61442" name="Espace réservé du contenu 2"/>
          <p:cNvSpPr>
            <a:spLocks noGrp="1"/>
          </p:cNvSpPr>
          <p:nvPr>
            <p:ph idx="1"/>
          </p:nvPr>
        </p:nvSpPr>
        <p:spPr/>
        <p:txBody>
          <a:bodyPr rtlCol="0">
            <a:normAutofit/>
          </a:bodyPr>
          <a:lstStyle/>
          <a:p>
            <a:pPr marL="0" indent="0">
              <a:buNone/>
              <a:defRPr/>
            </a:pPr>
            <a:endParaRPr lang="fr-FR" altLang="fr-FR" dirty="0"/>
          </a:p>
          <a:p>
            <a:pPr marL="0" indent="0">
              <a:buNone/>
              <a:defRPr/>
            </a:pPr>
            <a:endParaRPr lang="fr-FR" altLang="fr-FR" dirty="0"/>
          </a:p>
          <a:p>
            <a:pPr marL="182880" indent="-182880">
              <a:buFont typeface="Wingdings" panose="05000000000000000000" pitchFamily="2" charset="2"/>
              <a:buChar char="q"/>
              <a:defRPr/>
            </a:pPr>
            <a:r>
              <a:rPr lang="fr-FR" altLang="fr-FR" sz="3200" dirty="0"/>
              <a:t> Pistes pour la mise en œuvre de l’enseignement</a:t>
            </a:r>
          </a:p>
          <a:p>
            <a:pPr marL="182880" indent="-182880">
              <a:buFont typeface="Wingdings" panose="05000000000000000000" pitchFamily="2" charset="2"/>
              <a:buChar char="q"/>
              <a:defRPr/>
            </a:pPr>
            <a:endParaRPr lang="fr-FR" altLang="fr-FR" sz="3200" dirty="0"/>
          </a:p>
          <a:p>
            <a:pPr marL="182880" indent="-182880">
              <a:buFont typeface="Wingdings" panose="05000000000000000000" pitchFamily="2" charset="2"/>
              <a:buChar char="q"/>
              <a:defRPr/>
            </a:pPr>
            <a:endParaRPr lang="fr-FR" altLang="fr-FR" sz="3200" dirty="0"/>
          </a:p>
          <a:p>
            <a:pPr marL="182880" indent="-182880">
              <a:buFont typeface="Wingdings" panose="05000000000000000000" pitchFamily="2" charset="2"/>
              <a:buChar char="q"/>
              <a:defRPr/>
            </a:pPr>
            <a:r>
              <a:rPr lang="fr-FR" altLang="fr-FR" sz="3200" dirty="0"/>
              <a:t> Ni passages obligés ni limites du programme </a:t>
            </a:r>
          </a:p>
        </p:txBody>
      </p:sp>
    </p:spTree>
    <p:extLst>
      <p:ext uri="{BB962C8B-B14F-4D97-AF65-F5344CB8AC3E}">
        <p14:creationId xmlns:p14="http://schemas.microsoft.com/office/powerpoint/2010/main" val="153364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0507" y="3959679"/>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p:cNvSpPr>
            <a:spLocks noGrp="1"/>
          </p:cNvSpPr>
          <p:nvPr>
            <p:ph type="title"/>
          </p:nvPr>
        </p:nvSpPr>
        <p:spPr/>
        <p:txBody>
          <a:bodyPr/>
          <a:lstStyle/>
          <a:p>
            <a:pPr algn="ctr">
              <a:defRPr/>
            </a:pPr>
            <a:r>
              <a:rPr lang="fr-FR" altLang="fr-FR" dirty="0">
                <a:solidFill>
                  <a:schemeClr val="accent1">
                    <a:lumMod val="75000"/>
                  </a:schemeClr>
                </a:solidFill>
              </a:rPr>
              <a:t>Travail en atelier (2)</a:t>
            </a:r>
          </a:p>
        </p:txBody>
      </p:sp>
      <p:sp>
        <p:nvSpPr>
          <p:cNvPr id="43011" name="Rectangle 3"/>
          <p:cNvSpPr>
            <a:spLocks noGrp="1"/>
          </p:cNvSpPr>
          <p:nvPr>
            <p:ph idx="1"/>
          </p:nvPr>
        </p:nvSpPr>
        <p:spPr/>
        <p:txBody>
          <a:bodyPr>
            <a:normAutofit/>
          </a:bodyPr>
          <a:lstStyle/>
          <a:p>
            <a:pPr marL="609600" indent="-612000">
              <a:lnSpc>
                <a:spcPct val="100000"/>
              </a:lnSpc>
              <a:buFont typeface="Arial" panose="020B0604020202020204" pitchFamily="34" charset="0"/>
              <a:buAutoNum type="arabicPeriod"/>
              <a:defRPr/>
            </a:pPr>
            <a:r>
              <a:rPr lang="fr-FR" altLang="fr-FR" sz="3200" b="1" dirty="0"/>
              <a:t>Comment concilier le parcours d’apprentissage de chaque élève et la progression de l’enseignant ?</a:t>
            </a:r>
          </a:p>
          <a:p>
            <a:pPr marL="609600" indent="-612000">
              <a:lnSpc>
                <a:spcPct val="100000"/>
              </a:lnSpc>
              <a:buFont typeface="Arial" panose="020B0604020202020204" pitchFamily="34" charset="0"/>
              <a:buAutoNum type="arabicPeriod"/>
              <a:defRPr/>
            </a:pPr>
            <a:r>
              <a:rPr lang="fr-FR" altLang="fr-FR" sz="3200" b="1" dirty="0"/>
              <a:t>Dans vos pratiques actuelles en termes de progression, identifier ce qui peut être exploitable dans le cadre d’une progression de cycle et ce qui nécessite d’évoluer.</a:t>
            </a:r>
          </a:p>
        </p:txBody>
      </p:sp>
    </p:spTree>
    <p:extLst>
      <p:ext uri="{BB962C8B-B14F-4D97-AF65-F5344CB8AC3E}">
        <p14:creationId xmlns:p14="http://schemas.microsoft.com/office/powerpoint/2010/main" val="66650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title"/>
          </p:nvPr>
        </p:nvSpPr>
        <p:spPr>
          <a:xfrm>
            <a:off x="0" y="-5238"/>
            <a:ext cx="12192000" cy="1609344"/>
          </a:xfrm>
        </p:spPr>
        <p:txBody>
          <a:bodyPr/>
          <a:lstStyle/>
          <a:p>
            <a:pPr algn="ctr">
              <a:defRPr/>
            </a:pPr>
            <a:r>
              <a:rPr lang="fr-FR" altLang="fr-FR" dirty="0"/>
              <a:t>Repères de progressivité</a:t>
            </a:r>
          </a:p>
        </p:txBody>
      </p:sp>
      <p:sp>
        <p:nvSpPr>
          <p:cNvPr id="3" name="Espace réservé du contenu 2"/>
          <p:cNvSpPr>
            <a:spLocks noGrp="1"/>
          </p:cNvSpPr>
          <p:nvPr>
            <p:ph idx="1"/>
          </p:nvPr>
        </p:nvSpPr>
        <p:spPr>
          <a:xfrm>
            <a:off x="179614" y="1469571"/>
            <a:ext cx="11821886" cy="4707392"/>
          </a:xfrm>
        </p:spPr>
        <p:txBody>
          <a:bodyPr rtlCol="0">
            <a:noAutofit/>
          </a:bodyPr>
          <a:lstStyle/>
          <a:p>
            <a:pPr marL="0" indent="0">
              <a:buNone/>
              <a:defRPr/>
            </a:pPr>
            <a:r>
              <a:rPr lang="fr-FR" altLang="fr-FR" sz="3200" dirty="0"/>
              <a:t>Indications sur</a:t>
            </a:r>
          </a:p>
          <a:p>
            <a:pPr marL="182880" indent="-182880">
              <a:buFont typeface="Wingdings" panose="05000000000000000000" pitchFamily="2" charset="2"/>
              <a:buChar char="q"/>
              <a:defRPr/>
            </a:pPr>
            <a:r>
              <a:rPr lang="fr-FR" altLang="fr-FR" sz="3200" dirty="0"/>
              <a:t> La chronologie des apprentissages</a:t>
            </a:r>
          </a:p>
          <a:p>
            <a:pPr marL="182880" indent="-182880">
              <a:lnSpc>
                <a:spcPct val="100000"/>
              </a:lnSpc>
              <a:buFont typeface="Wingdings" panose="05000000000000000000" pitchFamily="2" charset="2"/>
              <a:buChar char="q"/>
              <a:defRPr/>
            </a:pPr>
            <a:r>
              <a:rPr lang="fr-FR" altLang="fr-FR" sz="3200" dirty="0"/>
              <a:t> L’année à partir de laquelle une notion peut être étudiée</a:t>
            </a:r>
          </a:p>
          <a:p>
            <a:pPr marL="182880" indent="-182880">
              <a:lnSpc>
                <a:spcPct val="100000"/>
              </a:lnSpc>
              <a:buFont typeface="Wingdings" panose="05000000000000000000" pitchFamily="2" charset="2"/>
              <a:buChar char="q"/>
              <a:defRPr/>
            </a:pPr>
            <a:r>
              <a:rPr lang="fr-FR" altLang="fr-FR" sz="3200" dirty="0"/>
              <a:t> Les éléments à prendre en compte dans l’enrichissement progressif des apprentissages liés aux notions ou aux compétences travaillées</a:t>
            </a:r>
          </a:p>
          <a:p>
            <a:pPr marL="182880" indent="-182880">
              <a:lnSpc>
                <a:spcPct val="100000"/>
              </a:lnSpc>
              <a:buFont typeface="Wingdings" panose="05000000000000000000" pitchFamily="2" charset="2"/>
              <a:buChar char="q"/>
              <a:defRPr/>
            </a:pPr>
            <a:r>
              <a:rPr lang="fr-FR" altLang="fr-FR" sz="3200" dirty="0"/>
              <a:t> Le niveau de complexité  et les types des problèmes proposés</a:t>
            </a:r>
          </a:p>
          <a:p>
            <a:pPr marL="0" indent="0">
              <a:lnSpc>
                <a:spcPct val="100000"/>
              </a:lnSpc>
              <a:buNone/>
              <a:defRPr/>
            </a:pPr>
            <a:endParaRPr lang="fr-FR" altLang="fr-FR" sz="3200" dirty="0"/>
          </a:p>
          <a:p>
            <a:pPr marL="0" indent="0" algn="ctr">
              <a:buNone/>
              <a:defRPr/>
            </a:pPr>
            <a:r>
              <a:rPr lang="fr-FR" altLang="fr-FR" sz="3200" dirty="0">
                <a:solidFill>
                  <a:srgbClr val="FF0000"/>
                </a:solidFill>
              </a:rPr>
              <a:t>Ils ne déclinent pas l’étude du programme par année.</a:t>
            </a:r>
          </a:p>
          <a:p>
            <a:pPr marL="0" indent="0">
              <a:buFontTx/>
              <a:buChar char="-"/>
              <a:defRPr/>
            </a:pPr>
            <a:endParaRPr lang="fr-FR" altLang="fr-FR" sz="2400" dirty="0"/>
          </a:p>
          <a:p>
            <a:pPr marL="0" indent="0">
              <a:buFontTx/>
              <a:buChar char="-"/>
              <a:defRPr/>
            </a:pPr>
            <a:endParaRPr lang="fr-FR" altLang="fr-FR" sz="2400" dirty="0"/>
          </a:p>
        </p:txBody>
      </p:sp>
    </p:spTree>
    <p:extLst>
      <p:ext uri="{BB962C8B-B14F-4D97-AF65-F5344CB8AC3E}">
        <p14:creationId xmlns:p14="http://schemas.microsoft.com/office/powerpoint/2010/main" val="605575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p:cNvSpPr>
          <p:nvPr>
            <p:ph type="body" idx="4294967295"/>
          </p:nvPr>
        </p:nvSpPr>
        <p:spPr>
          <a:xfrm>
            <a:off x="604157" y="1045029"/>
            <a:ext cx="11054443" cy="5081136"/>
          </a:xfrm>
        </p:spPr>
        <p:txBody>
          <a:bodyPr>
            <a:normAutofit/>
          </a:bodyPr>
          <a:lstStyle/>
          <a:p>
            <a:pPr eaLnBrk="1" hangingPunct="1">
              <a:buFont typeface="Wingdings" panose="05000000000000000000" pitchFamily="2" charset="2"/>
              <a:buChar char="q"/>
            </a:pPr>
            <a:r>
              <a:rPr lang="fr-FR" altLang="fr-FR" dirty="0"/>
              <a:t> </a:t>
            </a:r>
            <a:r>
              <a:rPr lang="fr-FR" altLang="fr-FR" sz="3200" dirty="0"/>
              <a:t>Les programmes sont écrits en termes d’acquis des élèves </a:t>
            </a:r>
          </a:p>
          <a:p>
            <a:pPr eaLnBrk="1" hangingPunct="1">
              <a:buFont typeface="Arial" panose="020B0604020202020204" pitchFamily="34" charset="0"/>
              <a:buNone/>
            </a:pPr>
            <a:r>
              <a:rPr lang="fr-FR" altLang="fr-FR" sz="3200" dirty="0"/>
              <a:t>« </a:t>
            </a:r>
            <a:r>
              <a:rPr lang="fr-FR" altLang="fr-FR" sz="3200" b="1" dirty="0"/>
              <a:t>ce que l’élève doit avoir appris</a:t>
            </a:r>
            <a:r>
              <a:rPr lang="fr-FR" altLang="fr-FR" sz="3200" dirty="0"/>
              <a:t> ».</a:t>
            </a:r>
          </a:p>
          <a:p>
            <a:pPr eaLnBrk="1" hangingPunct="1">
              <a:buFont typeface="Arial" panose="020B0604020202020204" pitchFamily="34" charset="0"/>
              <a:buNone/>
            </a:pPr>
            <a:endParaRPr lang="fr-FR" altLang="fr-FR" sz="3200" dirty="0"/>
          </a:p>
          <a:p>
            <a:pPr eaLnBrk="1" hangingPunct="1">
              <a:lnSpc>
                <a:spcPct val="100000"/>
              </a:lnSpc>
              <a:buFont typeface="Wingdings" panose="05000000000000000000" pitchFamily="2" charset="2"/>
              <a:buChar char="q"/>
            </a:pPr>
            <a:r>
              <a:rPr lang="fr-FR" altLang="fr-FR" sz="3200" dirty="0"/>
              <a:t> La progression de l’enseignant s’adapte à la progression des apprentissages de chaque élève. Et non l’inverse !</a:t>
            </a:r>
          </a:p>
          <a:p>
            <a:pPr eaLnBrk="1" hangingPunct="1">
              <a:lnSpc>
                <a:spcPct val="100000"/>
              </a:lnSpc>
              <a:buFont typeface="Wingdings" panose="05000000000000000000" pitchFamily="2" charset="2"/>
              <a:buChar char="q"/>
            </a:pPr>
            <a:endParaRPr lang="fr-FR" altLang="fr-FR" sz="3200" dirty="0"/>
          </a:p>
          <a:p>
            <a:pPr marL="0" indent="0" algn="ctr" eaLnBrk="1" hangingPunct="1">
              <a:lnSpc>
                <a:spcPct val="100000"/>
              </a:lnSpc>
              <a:buNone/>
            </a:pPr>
            <a:r>
              <a:rPr lang="fr-FR" altLang="fr-FR" sz="3200" dirty="0">
                <a:solidFill>
                  <a:srgbClr val="FF0000"/>
                </a:solidFill>
              </a:rPr>
              <a:t>Une progression de cycle ne se construit pas en faisant </a:t>
            </a:r>
          </a:p>
          <a:p>
            <a:pPr marL="0" indent="0" algn="ctr" eaLnBrk="1" hangingPunct="1">
              <a:lnSpc>
                <a:spcPct val="100000"/>
              </a:lnSpc>
              <a:buNone/>
            </a:pPr>
            <a:r>
              <a:rPr lang="fr-FR" altLang="fr-FR" sz="3200" dirty="0">
                <a:solidFill>
                  <a:srgbClr val="FF0000"/>
                </a:solidFill>
              </a:rPr>
              <a:t>un découpage par année…</a:t>
            </a:r>
          </a:p>
        </p:txBody>
      </p:sp>
    </p:spTree>
    <p:extLst>
      <p:ext uri="{BB962C8B-B14F-4D97-AF65-F5344CB8AC3E}">
        <p14:creationId xmlns:p14="http://schemas.microsoft.com/office/powerpoint/2010/main" val="66379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1945481" y="22109"/>
            <a:ext cx="8229600" cy="850106"/>
          </a:xfrm>
        </p:spPr>
        <p:txBody>
          <a:bodyPr/>
          <a:lstStyle/>
          <a:p>
            <a:pPr algn="ctr">
              <a:defRPr/>
            </a:pPr>
            <a:r>
              <a:rPr lang="fr-FR" altLang="fr-FR" sz="4000" dirty="0"/>
              <a:t>Quelques pistes…..</a:t>
            </a:r>
          </a:p>
        </p:txBody>
      </p:sp>
      <p:sp>
        <p:nvSpPr>
          <p:cNvPr id="78851" name="Rectangle 3"/>
          <p:cNvSpPr>
            <a:spLocks noGrp="1"/>
          </p:cNvSpPr>
          <p:nvPr>
            <p:ph idx="1"/>
          </p:nvPr>
        </p:nvSpPr>
        <p:spPr>
          <a:xfrm>
            <a:off x="277586" y="865188"/>
            <a:ext cx="11609613" cy="5813198"/>
          </a:xfrm>
        </p:spPr>
        <p:txBody>
          <a:bodyPr rtlCol="0">
            <a:noAutofit/>
          </a:bodyPr>
          <a:lstStyle/>
          <a:p>
            <a:pPr marL="182880" indent="-182880">
              <a:lnSpc>
                <a:spcPct val="110000"/>
              </a:lnSpc>
              <a:buFont typeface="Wingdings" panose="05000000000000000000" pitchFamily="2" charset="2"/>
              <a:buChar char="q"/>
              <a:defRPr/>
            </a:pPr>
            <a:r>
              <a:rPr lang="fr-FR" altLang="fr-FR" sz="3200" dirty="0"/>
              <a:t> progression commune (ce qui ne signifie pas nécessairement que tous les professeurs de l’établissement font la même chose en même temps)</a:t>
            </a:r>
          </a:p>
          <a:p>
            <a:pPr marL="182880" indent="-182880">
              <a:lnSpc>
                <a:spcPct val="110000"/>
              </a:lnSpc>
              <a:buFont typeface="Wingdings" panose="05000000000000000000" pitchFamily="2" charset="2"/>
              <a:buChar char="q"/>
              <a:defRPr/>
            </a:pPr>
            <a:r>
              <a:rPr lang="fr-FR" altLang="fr-FR" sz="3200" dirty="0"/>
              <a:t> travailler tous les attendus dès le début du cycle </a:t>
            </a:r>
          </a:p>
          <a:p>
            <a:pPr marL="182880" indent="-182880">
              <a:lnSpc>
                <a:spcPct val="110000"/>
              </a:lnSpc>
              <a:buFont typeface="Wingdings" panose="05000000000000000000" pitchFamily="2" charset="2"/>
              <a:buChar char="q"/>
              <a:defRPr/>
            </a:pPr>
            <a:r>
              <a:rPr lang="fr-FR" altLang="fr-FR" sz="3200" dirty="0"/>
              <a:t> prendre en compte les repères de progressivité : travailler par paliers pour concilier progression élève/progression enseignants</a:t>
            </a:r>
          </a:p>
          <a:p>
            <a:pPr marL="182880" indent="-182880">
              <a:lnSpc>
                <a:spcPct val="110000"/>
              </a:lnSpc>
              <a:buFont typeface="Wingdings" panose="05000000000000000000" pitchFamily="2" charset="2"/>
              <a:buChar char="q"/>
              <a:defRPr/>
            </a:pPr>
            <a:r>
              <a:rPr lang="fr-FR" altLang="fr-FR" sz="3200" dirty="0"/>
              <a:t> enrichissement progressif sur le cycle </a:t>
            </a:r>
          </a:p>
          <a:p>
            <a:pPr marL="182880" indent="-182880">
              <a:lnSpc>
                <a:spcPct val="110000"/>
              </a:lnSpc>
              <a:buFont typeface="Wingdings" panose="05000000000000000000" pitchFamily="2" charset="2"/>
              <a:buChar char="q"/>
              <a:defRPr/>
            </a:pPr>
            <a:r>
              <a:rPr lang="fr-FR" altLang="fr-FR" sz="3200" dirty="0"/>
              <a:t> chaque thème est travaillé sur chaque période (15 périodes sur le cycle)</a:t>
            </a:r>
          </a:p>
        </p:txBody>
      </p:sp>
    </p:spTree>
    <p:extLst>
      <p:ext uri="{BB962C8B-B14F-4D97-AF65-F5344CB8AC3E}">
        <p14:creationId xmlns:p14="http://schemas.microsoft.com/office/powerpoint/2010/main" val="398707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1945481" y="22109"/>
            <a:ext cx="8229600" cy="850106"/>
          </a:xfrm>
        </p:spPr>
        <p:txBody>
          <a:bodyPr/>
          <a:lstStyle/>
          <a:p>
            <a:pPr algn="ctr">
              <a:defRPr/>
            </a:pPr>
            <a:r>
              <a:rPr lang="fr-FR" altLang="fr-FR" sz="4000" dirty="0"/>
              <a:t>Quelques pistes…..</a:t>
            </a:r>
          </a:p>
        </p:txBody>
      </p:sp>
      <p:sp>
        <p:nvSpPr>
          <p:cNvPr id="78851" name="Rectangle 3"/>
          <p:cNvSpPr>
            <a:spLocks noGrp="1"/>
          </p:cNvSpPr>
          <p:nvPr>
            <p:ph idx="1"/>
          </p:nvPr>
        </p:nvSpPr>
        <p:spPr>
          <a:xfrm>
            <a:off x="277586" y="865188"/>
            <a:ext cx="11609613" cy="5813198"/>
          </a:xfrm>
        </p:spPr>
        <p:txBody>
          <a:bodyPr rtlCol="0">
            <a:noAutofit/>
          </a:bodyPr>
          <a:lstStyle/>
          <a:p>
            <a:pPr marL="182880" indent="-182880">
              <a:lnSpc>
                <a:spcPct val="110000"/>
              </a:lnSpc>
              <a:buFont typeface="Wingdings" panose="05000000000000000000" pitchFamily="2" charset="2"/>
              <a:buChar char="q"/>
              <a:defRPr/>
            </a:pPr>
            <a:r>
              <a:rPr lang="fr-FR" altLang="fr-FR" sz="3200" dirty="0"/>
              <a:t> organiser le travail dans la durée : idée d’anticipation ou d’approche, de réinvestissement régulier </a:t>
            </a:r>
          </a:p>
          <a:p>
            <a:pPr marL="182880" indent="-182880">
              <a:lnSpc>
                <a:spcPct val="110000"/>
              </a:lnSpc>
              <a:buFont typeface="Wingdings" panose="05000000000000000000" pitchFamily="2" charset="2"/>
              <a:buChar char="q"/>
              <a:defRPr/>
            </a:pPr>
            <a:r>
              <a:rPr lang="fr-FR" altLang="fr-FR" sz="3200" dirty="0"/>
              <a:t> pas de révision, pas de remédiation… on continue à construire  en prenant en compte les élèves tels qu’ils sont</a:t>
            </a:r>
          </a:p>
          <a:p>
            <a:pPr marL="182880" indent="-182880">
              <a:lnSpc>
                <a:spcPct val="110000"/>
              </a:lnSpc>
              <a:buFont typeface="Wingdings" panose="05000000000000000000" pitchFamily="2" charset="2"/>
              <a:buChar char="q"/>
              <a:defRPr/>
            </a:pPr>
            <a:r>
              <a:rPr lang="fr-FR" altLang="fr-FR" sz="3200" dirty="0"/>
              <a:t> diagnostic nécessaire des acquis des élèves </a:t>
            </a:r>
          </a:p>
          <a:p>
            <a:pPr marL="182880" indent="-182880">
              <a:lnSpc>
                <a:spcPct val="110000"/>
              </a:lnSpc>
              <a:buFont typeface="Wingdings" panose="05000000000000000000" pitchFamily="2" charset="2"/>
              <a:buChar char="q"/>
              <a:defRPr/>
            </a:pPr>
            <a:r>
              <a:rPr lang="fr-FR" altLang="fr-FR" sz="3200" dirty="0"/>
              <a:t> travaux rituels à penser aussi dans la durée une progression en activités mentales ou en exercices rituels visant le développement d’automatismes </a:t>
            </a:r>
          </a:p>
          <a:p>
            <a:pPr marL="182880" indent="-182880">
              <a:lnSpc>
                <a:spcPct val="110000"/>
              </a:lnSpc>
              <a:buFont typeface="Wingdings" panose="05000000000000000000" pitchFamily="2" charset="2"/>
              <a:buChar char="q"/>
              <a:defRPr/>
            </a:pPr>
            <a:r>
              <a:rPr lang="fr-FR" altLang="fr-FR" sz="3200" dirty="0"/>
              <a:t> quelle place pour les compétences et les connaissances associées ?</a:t>
            </a:r>
          </a:p>
        </p:txBody>
      </p:sp>
    </p:spTree>
    <p:extLst>
      <p:ext uri="{BB962C8B-B14F-4D97-AF65-F5344CB8AC3E}">
        <p14:creationId xmlns:p14="http://schemas.microsoft.com/office/powerpoint/2010/main" val="1989595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1945481" y="22109"/>
            <a:ext cx="8229600" cy="850106"/>
          </a:xfrm>
        </p:spPr>
        <p:txBody>
          <a:bodyPr/>
          <a:lstStyle/>
          <a:p>
            <a:pPr algn="ctr">
              <a:defRPr/>
            </a:pPr>
            <a:r>
              <a:rPr lang="fr-FR" altLang="fr-FR" sz="4000" dirty="0"/>
              <a:t>Quelques pistes…..</a:t>
            </a:r>
          </a:p>
        </p:txBody>
      </p:sp>
      <p:sp>
        <p:nvSpPr>
          <p:cNvPr id="78851" name="Rectangle 3"/>
          <p:cNvSpPr>
            <a:spLocks noGrp="1"/>
          </p:cNvSpPr>
          <p:nvPr>
            <p:ph idx="1"/>
          </p:nvPr>
        </p:nvSpPr>
        <p:spPr>
          <a:xfrm>
            <a:off x="277586" y="865188"/>
            <a:ext cx="11609613" cy="5813198"/>
          </a:xfrm>
        </p:spPr>
        <p:txBody>
          <a:bodyPr rtlCol="0">
            <a:noAutofit/>
          </a:bodyPr>
          <a:lstStyle/>
          <a:p>
            <a:pPr marL="182880" indent="-182880">
              <a:lnSpc>
                <a:spcPct val="110000"/>
              </a:lnSpc>
              <a:buFont typeface="Wingdings" panose="05000000000000000000" pitchFamily="2" charset="2"/>
              <a:buChar char="q"/>
              <a:defRPr/>
            </a:pPr>
            <a:r>
              <a:rPr lang="fr-FR" altLang="fr-FR" sz="3200" dirty="0"/>
              <a:t> formalisation progressive </a:t>
            </a:r>
          </a:p>
          <a:p>
            <a:pPr marL="182880" indent="-182880">
              <a:lnSpc>
                <a:spcPct val="110000"/>
              </a:lnSpc>
              <a:buFont typeface="Wingdings" panose="05000000000000000000" pitchFamily="2" charset="2"/>
              <a:buChar char="q"/>
              <a:defRPr/>
            </a:pPr>
            <a:r>
              <a:rPr lang="fr-FR" altLang="fr-FR" sz="3200" dirty="0"/>
              <a:t> Progression flexible : à adapter selon ce qui se passe dans la classe.</a:t>
            </a:r>
          </a:p>
          <a:p>
            <a:pPr marL="182880" indent="-182880">
              <a:lnSpc>
                <a:spcPct val="110000"/>
              </a:lnSpc>
              <a:buFont typeface="Wingdings" panose="05000000000000000000" pitchFamily="2" charset="2"/>
              <a:buChar char="q"/>
              <a:defRPr/>
            </a:pPr>
            <a:r>
              <a:rPr lang="fr-FR" altLang="fr-FR" sz="3200" dirty="0"/>
              <a:t> lien avec EPI</a:t>
            </a:r>
          </a:p>
          <a:p>
            <a:pPr marL="182880" indent="-182880">
              <a:lnSpc>
                <a:spcPct val="110000"/>
              </a:lnSpc>
              <a:buFont typeface="Wingdings" panose="05000000000000000000" pitchFamily="2" charset="2"/>
              <a:buChar char="q"/>
              <a:defRPr/>
            </a:pPr>
            <a:r>
              <a:rPr lang="fr-FR" altLang="fr-FR" sz="3200" dirty="0"/>
              <a:t> lien avec AP </a:t>
            </a:r>
          </a:p>
          <a:p>
            <a:pPr marL="182880" indent="-182880">
              <a:lnSpc>
                <a:spcPct val="110000"/>
              </a:lnSpc>
              <a:buFont typeface="Wingdings" panose="05000000000000000000" pitchFamily="2" charset="2"/>
              <a:buChar char="q"/>
              <a:defRPr/>
            </a:pPr>
            <a:r>
              <a:rPr lang="fr-FR" altLang="fr-FR" sz="3200" dirty="0"/>
              <a:t> Évaluation : pas les mêmes évaluations pour tout le monde en même temps</a:t>
            </a:r>
          </a:p>
        </p:txBody>
      </p:sp>
    </p:spTree>
    <p:extLst>
      <p:ext uri="{BB962C8B-B14F-4D97-AF65-F5344CB8AC3E}">
        <p14:creationId xmlns:p14="http://schemas.microsoft.com/office/powerpoint/2010/main" val="3869742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0507" y="3959679"/>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p:cNvSpPr>
            <a:spLocks noGrp="1"/>
          </p:cNvSpPr>
          <p:nvPr>
            <p:ph type="title"/>
          </p:nvPr>
        </p:nvSpPr>
        <p:spPr/>
        <p:txBody>
          <a:bodyPr/>
          <a:lstStyle/>
          <a:p>
            <a:pPr algn="ctr">
              <a:defRPr/>
            </a:pPr>
            <a:r>
              <a:rPr lang="fr-FR" altLang="fr-FR" dirty="0">
                <a:solidFill>
                  <a:schemeClr val="accent1">
                    <a:lumMod val="75000"/>
                  </a:schemeClr>
                </a:solidFill>
              </a:rPr>
              <a:t>Travail en établissement</a:t>
            </a:r>
          </a:p>
        </p:txBody>
      </p:sp>
      <p:sp>
        <p:nvSpPr>
          <p:cNvPr id="43011" name="Rectangle 3"/>
          <p:cNvSpPr>
            <a:spLocks noGrp="1"/>
          </p:cNvSpPr>
          <p:nvPr>
            <p:ph idx="1"/>
          </p:nvPr>
        </p:nvSpPr>
        <p:spPr/>
        <p:txBody>
          <a:bodyPr>
            <a:normAutofit/>
          </a:bodyPr>
          <a:lstStyle/>
          <a:p>
            <a:pPr marL="0">
              <a:buNone/>
            </a:pPr>
            <a:r>
              <a:rPr lang="fr-FR" altLang="fr-FR" sz="3200" b="1" dirty="0"/>
              <a:t>Choisir un thème ou un attendu de fin de cycle et construire une progression des apprentissages.</a:t>
            </a:r>
          </a:p>
          <a:p>
            <a:pPr>
              <a:buNone/>
            </a:pPr>
            <a:endParaRPr lang="fr-FR" altLang="fr-FR" sz="3200" b="1" dirty="0"/>
          </a:p>
          <a:p>
            <a:pPr marL="0">
              <a:buNone/>
            </a:pPr>
            <a:r>
              <a:rPr lang="fr-FR" altLang="fr-FR" sz="3200" i="1" dirty="0"/>
              <a:t>La production de ce travail sera déposée sur </a:t>
            </a:r>
            <a:r>
              <a:rPr lang="fr-FR" altLang="fr-FR" sz="3200" i="1" dirty="0" err="1"/>
              <a:t>Viaeduc</a:t>
            </a:r>
            <a:endParaRPr lang="fr-FR" altLang="fr-FR" sz="3200" i="1" dirty="0"/>
          </a:p>
        </p:txBody>
      </p:sp>
    </p:spTree>
    <p:extLst>
      <p:ext uri="{BB962C8B-B14F-4D97-AF65-F5344CB8AC3E}">
        <p14:creationId xmlns:p14="http://schemas.microsoft.com/office/powerpoint/2010/main" val="354224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091"/>
            <a:ext cx="12192000" cy="1609344"/>
          </a:xfrm>
        </p:spPr>
        <p:txBody>
          <a:bodyPr>
            <a:normAutofit/>
          </a:bodyPr>
          <a:lstStyle/>
          <a:p>
            <a:pPr algn="ctr">
              <a:defRPr/>
            </a:pPr>
            <a:r>
              <a:rPr lang="fr-FR" altLang="fr-FR" dirty="0">
                <a:hlinkClick r:id="rId2" action="ppaction://hlinkfile"/>
              </a:rPr>
              <a:t>Structure des programmes</a:t>
            </a:r>
            <a:endParaRPr lang="fr-FR" dirty="0"/>
          </a:p>
        </p:txBody>
      </p:sp>
      <p:sp>
        <p:nvSpPr>
          <p:cNvPr id="3" name="Espace réservé du contenu 2"/>
          <p:cNvSpPr>
            <a:spLocks noGrp="1"/>
          </p:cNvSpPr>
          <p:nvPr>
            <p:ph idx="1"/>
          </p:nvPr>
        </p:nvSpPr>
        <p:spPr>
          <a:xfrm>
            <a:off x="326571" y="1273639"/>
            <a:ext cx="11593286" cy="5453742"/>
          </a:xfrm>
        </p:spPr>
        <p:txBody>
          <a:bodyPr rtlCol="0">
            <a:normAutofit fontScale="47500" lnSpcReduction="20000"/>
          </a:bodyPr>
          <a:lstStyle/>
          <a:p>
            <a:pPr marL="0" indent="0" algn="ctr">
              <a:buNone/>
              <a:defRPr/>
            </a:pPr>
            <a:endParaRPr lang="fr-FR" altLang="fr-FR" b="1" dirty="0"/>
          </a:p>
          <a:p>
            <a:pPr marL="182880" indent="-182880">
              <a:buFont typeface="Wingdings" panose="05000000000000000000" pitchFamily="2" charset="2"/>
              <a:buChar char="q"/>
              <a:defRPr/>
            </a:pPr>
            <a:r>
              <a:rPr lang="fr-FR" altLang="fr-FR" sz="5900" b="1" dirty="0"/>
              <a:t> </a:t>
            </a:r>
            <a:r>
              <a:rPr lang="fr-FR" altLang="fr-FR" sz="6700" b="1" dirty="0"/>
              <a:t>Volet 1</a:t>
            </a:r>
            <a:r>
              <a:rPr lang="fr-FR" altLang="fr-FR" sz="6700" dirty="0"/>
              <a:t> : spécificités du cycle</a:t>
            </a:r>
          </a:p>
          <a:p>
            <a:pPr marL="182880" indent="-182880">
              <a:lnSpc>
                <a:spcPct val="70000"/>
              </a:lnSpc>
              <a:buFont typeface="Wingdings" panose="05000000000000000000" pitchFamily="2" charset="2"/>
              <a:buChar char="q"/>
              <a:defRPr/>
            </a:pPr>
            <a:endParaRPr lang="fr-FR" altLang="fr-FR" sz="5900" b="1" dirty="0"/>
          </a:p>
          <a:p>
            <a:pPr marL="182880" indent="-182880">
              <a:lnSpc>
                <a:spcPct val="70000"/>
              </a:lnSpc>
              <a:buFont typeface="Wingdings" panose="05000000000000000000" pitchFamily="2" charset="2"/>
              <a:buChar char="q"/>
              <a:defRPr/>
            </a:pPr>
            <a:r>
              <a:rPr lang="fr-FR" altLang="fr-FR" sz="5900" b="1" dirty="0"/>
              <a:t> </a:t>
            </a:r>
            <a:r>
              <a:rPr lang="fr-FR" altLang="fr-FR" sz="6700" b="1" dirty="0"/>
              <a:t>Volet 2</a:t>
            </a:r>
            <a:r>
              <a:rPr lang="fr-FR" altLang="fr-FR" sz="6700" dirty="0"/>
              <a:t> : </a:t>
            </a:r>
            <a:r>
              <a:rPr lang="fr-FR" altLang="fr-FR" sz="6700" dirty="0">
                <a:ea typeface="ＭＳ Ｐゴシック" pitchFamily="34" charset="-128"/>
              </a:rPr>
              <a:t>contributions essentielles des différents enseignements au socle commun</a:t>
            </a:r>
          </a:p>
          <a:p>
            <a:pPr marL="182880" indent="-182880">
              <a:lnSpc>
                <a:spcPct val="70000"/>
              </a:lnSpc>
              <a:buFont typeface="Wingdings" panose="05000000000000000000" pitchFamily="2" charset="2"/>
              <a:buChar char="q"/>
              <a:defRPr/>
            </a:pPr>
            <a:endParaRPr lang="fr-FR" altLang="fr-FR" sz="5900" b="1" dirty="0">
              <a:ea typeface="ＭＳ Ｐゴシック" pitchFamily="34" charset="-128"/>
            </a:endParaRPr>
          </a:p>
          <a:p>
            <a:pPr marL="182880" indent="-182880">
              <a:lnSpc>
                <a:spcPct val="70000"/>
              </a:lnSpc>
              <a:buFont typeface="Wingdings" panose="05000000000000000000" pitchFamily="2" charset="2"/>
              <a:buChar char="q"/>
              <a:defRPr/>
            </a:pPr>
            <a:r>
              <a:rPr lang="fr-FR" altLang="fr-FR" sz="5900" b="1" dirty="0">
                <a:ea typeface="ＭＳ Ｐゴシック" pitchFamily="34" charset="-128"/>
              </a:rPr>
              <a:t> </a:t>
            </a:r>
            <a:r>
              <a:rPr lang="fr-FR" altLang="fr-FR" sz="6700" b="1" dirty="0">
                <a:ea typeface="ＭＳ Ｐゴシック" pitchFamily="34" charset="-128"/>
              </a:rPr>
              <a:t>Volet 3</a:t>
            </a:r>
            <a:r>
              <a:rPr lang="fr-FR" altLang="fr-FR" sz="6700" dirty="0">
                <a:ea typeface="ＭＳ Ｐゴシック" pitchFamily="34" charset="-128"/>
              </a:rPr>
              <a:t> : programme de chaque enseignement </a:t>
            </a:r>
          </a:p>
          <a:p>
            <a:pPr marL="1223963" lvl="1" indent="-857250">
              <a:lnSpc>
                <a:spcPct val="70000"/>
              </a:lnSpc>
              <a:defRPr/>
            </a:pPr>
            <a:endParaRPr lang="fr-FR" altLang="fr-FR" sz="5900" dirty="0">
              <a:ea typeface="ＭＳ Ｐゴシック" pitchFamily="34" charset="-128"/>
            </a:endParaRPr>
          </a:p>
          <a:p>
            <a:pPr marL="800100" lvl="1" indent="-433388">
              <a:lnSpc>
                <a:spcPct val="70000"/>
              </a:lnSpc>
              <a:buFont typeface="Wingdings" panose="05000000000000000000" pitchFamily="2" charset="2"/>
              <a:buChar char="§"/>
              <a:defRPr/>
            </a:pPr>
            <a:r>
              <a:rPr lang="fr-FR" altLang="fr-FR" sz="5900" dirty="0">
                <a:ea typeface="ＭＳ Ｐゴシック" pitchFamily="34" charset="-128"/>
              </a:rPr>
              <a:t> Grandes orientations</a:t>
            </a:r>
          </a:p>
          <a:p>
            <a:pPr marL="800100" lvl="1" indent="-433388">
              <a:lnSpc>
                <a:spcPct val="70000"/>
              </a:lnSpc>
              <a:buFont typeface="Wingdings" panose="05000000000000000000" pitchFamily="2" charset="2"/>
              <a:buChar char="§"/>
              <a:defRPr/>
            </a:pPr>
            <a:r>
              <a:rPr lang="fr-FR" altLang="fr-FR" sz="5900" dirty="0">
                <a:ea typeface="ＭＳ Ｐゴシック" pitchFamily="34" charset="-128"/>
              </a:rPr>
              <a:t> Compétences travaillées</a:t>
            </a:r>
          </a:p>
          <a:p>
            <a:pPr marL="800100" lvl="1" indent="-433388">
              <a:lnSpc>
                <a:spcPct val="70000"/>
              </a:lnSpc>
              <a:buFont typeface="Wingdings" panose="05000000000000000000" pitchFamily="2" charset="2"/>
              <a:buChar char="§"/>
              <a:defRPr/>
            </a:pPr>
            <a:r>
              <a:rPr lang="fr-FR" altLang="fr-FR" sz="5900" dirty="0">
                <a:ea typeface="ＭＳ Ｐゴシック" pitchFamily="34" charset="-128"/>
              </a:rPr>
              <a:t> Déclinaison par thèmes</a:t>
            </a:r>
          </a:p>
          <a:p>
            <a:pPr marL="1143000" lvl="3" indent="0">
              <a:lnSpc>
                <a:spcPct val="70000"/>
              </a:lnSpc>
              <a:buNone/>
              <a:defRPr/>
            </a:pPr>
            <a:r>
              <a:rPr lang="fr-FR" altLang="fr-FR" sz="5700" dirty="0">
                <a:ea typeface="ＭＳ Ｐゴシック" pitchFamily="34" charset="-128"/>
              </a:rPr>
              <a:t>Explicitation</a:t>
            </a:r>
          </a:p>
          <a:p>
            <a:pPr marL="1143000" lvl="3" indent="0">
              <a:lnSpc>
                <a:spcPct val="70000"/>
              </a:lnSpc>
              <a:buNone/>
              <a:defRPr/>
            </a:pPr>
            <a:r>
              <a:rPr lang="fr-FR" altLang="fr-FR" sz="5700" dirty="0">
                <a:ea typeface="ＭＳ Ｐゴシック" pitchFamily="34" charset="-128"/>
              </a:rPr>
              <a:t>Attendus de fin de cycle</a:t>
            </a:r>
          </a:p>
          <a:p>
            <a:pPr marL="1143000" lvl="3" indent="0">
              <a:lnSpc>
                <a:spcPct val="70000"/>
              </a:lnSpc>
              <a:buNone/>
              <a:defRPr/>
            </a:pPr>
            <a:r>
              <a:rPr lang="fr-FR" altLang="fr-FR" sz="5700" dirty="0">
                <a:ea typeface="ＭＳ Ｐゴシック" pitchFamily="34" charset="-128"/>
              </a:rPr>
              <a:t>Connaissance et compétences associées</a:t>
            </a:r>
          </a:p>
          <a:p>
            <a:pPr marL="1143000" lvl="3" indent="0">
              <a:lnSpc>
                <a:spcPct val="70000"/>
              </a:lnSpc>
              <a:buNone/>
              <a:defRPr/>
            </a:pPr>
            <a:r>
              <a:rPr lang="fr-FR" altLang="fr-FR" sz="5700" dirty="0">
                <a:ea typeface="ＭＳ Ｐゴシック" pitchFamily="34" charset="-128"/>
              </a:rPr>
              <a:t>Exemples de situations, d’activités et de ressources</a:t>
            </a:r>
          </a:p>
          <a:p>
            <a:pPr marL="1143000" lvl="3" indent="0">
              <a:lnSpc>
                <a:spcPct val="70000"/>
              </a:lnSpc>
              <a:buNone/>
              <a:defRPr/>
            </a:pPr>
            <a:r>
              <a:rPr lang="fr-FR" altLang="fr-FR" sz="5700" dirty="0">
                <a:ea typeface="ＭＳ Ｐゴシック" pitchFamily="34" charset="-128"/>
              </a:rPr>
              <a:t>Repères de progressivité</a:t>
            </a:r>
          </a:p>
          <a:p>
            <a:pPr marL="898525" lvl="1" indent="-531813">
              <a:lnSpc>
                <a:spcPct val="70000"/>
              </a:lnSpc>
              <a:buFont typeface="Wingdings" panose="05000000000000000000" pitchFamily="2" charset="2"/>
              <a:buChar char="§"/>
              <a:defRPr/>
            </a:pPr>
            <a:r>
              <a:rPr lang="fr-FR" altLang="fr-FR" sz="5900" dirty="0">
                <a:ea typeface="ＭＳ Ｐゴシック" pitchFamily="34" charset="-128"/>
              </a:rPr>
              <a:t> Lien avec les autres enseignements</a:t>
            </a:r>
          </a:p>
          <a:p>
            <a:pPr marL="0" indent="0">
              <a:buNone/>
              <a:defRPr/>
            </a:pPr>
            <a:endParaRPr lang="fr-FR" altLang="fr-FR" dirty="0"/>
          </a:p>
          <a:p>
            <a:pPr marL="0" indent="0">
              <a:buNone/>
              <a:defRPr/>
            </a:pPr>
            <a:endParaRPr lang="fr-FR" altLang="fr-FR" dirty="0"/>
          </a:p>
        </p:txBody>
      </p:sp>
    </p:spTree>
    <p:extLst>
      <p:ext uri="{BB962C8B-B14F-4D97-AF65-F5344CB8AC3E}">
        <p14:creationId xmlns:p14="http://schemas.microsoft.com/office/powerpoint/2010/main" val="2774416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p:cNvSpPr>
          <p:nvPr>
            <p:ph type="title"/>
          </p:nvPr>
        </p:nvSpPr>
        <p:spPr>
          <a:xfrm>
            <a:off x="1896837" y="1077685"/>
            <a:ext cx="8229600" cy="4310743"/>
          </a:xfrm>
        </p:spPr>
        <p:txBody>
          <a:bodyPr>
            <a:normAutofit/>
          </a:bodyPr>
          <a:lstStyle/>
          <a:p>
            <a:pPr>
              <a:defRPr/>
            </a:pPr>
            <a:r>
              <a:rPr lang="fr-FR" altLang="fr-FR" sz="4000" b="1" dirty="0">
                <a:solidFill>
                  <a:schemeClr val="accent1">
                    <a:lumMod val="50000"/>
                  </a:schemeClr>
                </a:solidFill>
              </a:rPr>
              <a:t>TEMPS 3</a:t>
            </a:r>
            <a:br>
              <a:rPr lang="fr-FR" altLang="fr-FR" sz="4000" b="1" dirty="0">
                <a:solidFill>
                  <a:schemeClr val="accent1">
                    <a:lumMod val="50000"/>
                  </a:schemeClr>
                </a:solidFill>
              </a:rPr>
            </a:br>
            <a:br>
              <a:rPr lang="fr-FR" altLang="fr-FR" sz="4000" b="1" dirty="0"/>
            </a:br>
            <a:r>
              <a:rPr lang="fr-FR" altLang="fr-FR" sz="4000" b="1" dirty="0">
                <a:solidFill>
                  <a:schemeClr val="accent1">
                    <a:lumMod val="75000"/>
                  </a:schemeClr>
                </a:solidFill>
              </a:rPr>
              <a:t>Algorithmique</a:t>
            </a:r>
          </a:p>
        </p:txBody>
      </p:sp>
    </p:spTree>
    <p:extLst>
      <p:ext uri="{BB962C8B-B14F-4D97-AF65-F5344CB8AC3E}">
        <p14:creationId xmlns:p14="http://schemas.microsoft.com/office/powerpoint/2010/main" val="243759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838200" y="22216"/>
            <a:ext cx="10515600" cy="1325563"/>
          </a:xfrm>
        </p:spPr>
        <p:txBody>
          <a:bodyPr/>
          <a:lstStyle/>
          <a:p>
            <a:pPr algn="ctr" eaLnBrk="1" fontAlgn="auto" hangingPunct="1">
              <a:spcAft>
                <a:spcPts val="0"/>
              </a:spcAft>
              <a:defRPr/>
            </a:pPr>
            <a:r>
              <a:rPr lang="fr-FR" altLang="fr-FR" dirty="0"/>
              <a:t>Algorithme/Programme</a:t>
            </a:r>
          </a:p>
        </p:txBody>
      </p:sp>
      <p:sp>
        <p:nvSpPr>
          <p:cNvPr id="9219" name="Rectangle 3"/>
          <p:cNvSpPr>
            <a:spLocks noGrp="1"/>
          </p:cNvSpPr>
          <p:nvPr>
            <p:ph idx="1"/>
          </p:nvPr>
        </p:nvSpPr>
        <p:spPr/>
        <p:txBody>
          <a:bodyPr>
            <a:normAutofit/>
          </a:bodyPr>
          <a:lstStyle/>
          <a:p>
            <a:pPr marL="0" eaLnBrk="1" hangingPunct="1">
              <a:lnSpc>
                <a:spcPct val="100000"/>
              </a:lnSpc>
              <a:buFont typeface="Arial" charset="0"/>
              <a:buNone/>
            </a:pPr>
            <a:r>
              <a:rPr lang="fr-FR" altLang="fr-FR" sz="3200" b="1" dirty="0"/>
              <a:t>Un algorithme </a:t>
            </a:r>
            <a:r>
              <a:rPr lang="fr-FR" altLang="fr-FR" sz="3200" dirty="0"/>
              <a:t>est un enchaînement séquentiel d’instructions dont l’application permet de résoudre un problème en un nombre fini d’opérations </a:t>
            </a:r>
          </a:p>
          <a:p>
            <a:pPr marL="0" eaLnBrk="1" hangingPunct="1">
              <a:lnSpc>
                <a:spcPct val="100000"/>
              </a:lnSpc>
              <a:buFont typeface="Arial" charset="0"/>
              <a:buNone/>
            </a:pPr>
            <a:endParaRPr lang="fr-FR" altLang="fr-FR" sz="3200" dirty="0"/>
          </a:p>
          <a:p>
            <a:pPr marL="0" eaLnBrk="1" hangingPunct="1">
              <a:lnSpc>
                <a:spcPct val="100000"/>
              </a:lnSpc>
              <a:buFont typeface="Arial" charset="0"/>
              <a:buNone/>
            </a:pPr>
            <a:r>
              <a:rPr lang="fr-FR" altLang="fr-FR" sz="3200" b="1" dirty="0"/>
              <a:t>Un programme</a:t>
            </a:r>
            <a:r>
              <a:rPr lang="fr-FR" altLang="fr-FR" sz="3200" dirty="0"/>
              <a:t> est l’implémentation d’un algorithme avec un langage particulier</a:t>
            </a:r>
          </a:p>
        </p:txBody>
      </p:sp>
    </p:spTree>
    <p:extLst>
      <p:ext uri="{BB962C8B-B14F-4D97-AF65-F5344CB8AC3E}">
        <p14:creationId xmlns:p14="http://schemas.microsoft.com/office/powerpoint/2010/main" val="1161790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914400" y="-5238"/>
            <a:ext cx="10363200" cy="1609344"/>
          </a:xfrm>
        </p:spPr>
        <p:txBody>
          <a:bodyPr/>
          <a:lstStyle/>
          <a:p>
            <a:pPr algn="ctr" eaLnBrk="1" fontAlgn="auto" hangingPunct="1">
              <a:spcAft>
                <a:spcPts val="0"/>
              </a:spcAft>
              <a:defRPr/>
            </a:pPr>
            <a:r>
              <a:rPr lang="fr-FR" altLang="fr-FR" dirty="0"/>
              <a:t>Le labyrinthe</a:t>
            </a:r>
          </a:p>
        </p:txBody>
      </p:sp>
      <p:sp>
        <p:nvSpPr>
          <p:cNvPr id="101379" name="Rectangle 3"/>
          <p:cNvSpPr>
            <a:spLocks noGrp="1"/>
          </p:cNvSpPr>
          <p:nvPr>
            <p:ph idx="1"/>
          </p:nvPr>
        </p:nvSpPr>
        <p:spPr>
          <a:xfrm>
            <a:off x="838200" y="2462456"/>
            <a:ext cx="10515600" cy="2142218"/>
          </a:xfrm>
        </p:spPr>
        <p:txBody>
          <a:bodyPr rtlCol="0">
            <a:normAutofit/>
          </a:bodyPr>
          <a:lstStyle/>
          <a:p>
            <a:pPr marL="0" indent="0" eaLnBrk="1" fontAlgn="auto" hangingPunct="1">
              <a:spcAft>
                <a:spcPts val="0"/>
              </a:spcAft>
              <a:buNone/>
              <a:defRPr/>
            </a:pPr>
            <a:r>
              <a:rPr lang="fr-FR" altLang="fr-FR" sz="3200" b="1" dirty="0"/>
              <a:t>Qu’avez-vous appris en réalisant la tâche demandée? </a:t>
            </a:r>
          </a:p>
          <a:p>
            <a:pPr marL="0" indent="0" eaLnBrk="1" fontAlgn="auto" hangingPunct="1">
              <a:spcAft>
                <a:spcPts val="0"/>
              </a:spcAft>
              <a:buFont typeface="Wingdings" panose="05000000000000000000" pitchFamily="2" charset="2"/>
              <a:buNone/>
              <a:defRPr/>
            </a:pPr>
            <a:endParaRPr lang="fr-FR" altLang="fr-FR" sz="3200" b="1" dirty="0"/>
          </a:p>
          <a:p>
            <a:pPr marL="0" indent="0" eaLnBrk="1" fontAlgn="auto" hangingPunct="1">
              <a:spcAft>
                <a:spcPts val="0"/>
              </a:spcAft>
              <a:buNone/>
              <a:defRPr/>
            </a:pPr>
            <a:r>
              <a:rPr lang="fr-FR" altLang="fr-FR" sz="3200" b="1" dirty="0"/>
              <a:t>De quoi auriez-vous besoin pour progresser encore?</a:t>
            </a:r>
          </a:p>
        </p:txBody>
      </p:sp>
    </p:spTree>
    <p:extLst>
      <p:ext uri="{BB962C8B-B14F-4D97-AF65-F5344CB8AC3E}">
        <p14:creationId xmlns:p14="http://schemas.microsoft.com/office/powerpoint/2010/main" val="2798303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pPr algn="ctr">
              <a:defRPr/>
            </a:pPr>
            <a:r>
              <a:rPr lang="fr-FR" altLang="fr-FR" dirty="0">
                <a:solidFill>
                  <a:schemeClr val="accent1">
                    <a:lumMod val="75000"/>
                  </a:schemeClr>
                </a:solidFill>
              </a:rPr>
              <a:t>Atelier Scratch</a:t>
            </a:r>
          </a:p>
        </p:txBody>
      </p:sp>
      <p:pic>
        <p:nvPicPr>
          <p:cNvPr id="5" name="Picture 5" descr="Scratch C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639" y="2010910"/>
            <a:ext cx="139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ntro Vid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14" y="2926443"/>
            <a:ext cx="3898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590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a:xfrm>
            <a:off x="0" y="11091"/>
            <a:ext cx="12192000" cy="1609344"/>
          </a:xfrm>
        </p:spPr>
        <p:txBody>
          <a:bodyPr/>
          <a:lstStyle/>
          <a:p>
            <a:pPr algn="ctr" eaLnBrk="1" fontAlgn="auto" hangingPunct="1">
              <a:spcAft>
                <a:spcPts val="0"/>
              </a:spcAft>
              <a:defRPr/>
            </a:pPr>
            <a:r>
              <a:rPr lang="fr-FR" altLang="fr-FR" dirty="0"/>
              <a:t>Exploitation de la situation </a:t>
            </a:r>
          </a:p>
        </p:txBody>
      </p:sp>
      <p:sp>
        <p:nvSpPr>
          <p:cNvPr id="111619" name="Rectangle 3"/>
          <p:cNvSpPr>
            <a:spLocks noGrp="1"/>
          </p:cNvSpPr>
          <p:nvPr>
            <p:ph idx="1"/>
          </p:nvPr>
        </p:nvSpPr>
        <p:spPr>
          <a:xfrm>
            <a:off x="440871" y="1825625"/>
            <a:ext cx="11332029" cy="4351338"/>
          </a:xfrm>
        </p:spPr>
        <p:txBody>
          <a:bodyPr rtlCol="0">
            <a:normAutofit/>
          </a:bodyPr>
          <a:lstStyle/>
          <a:p>
            <a:pPr marL="0" indent="0" eaLnBrk="1" fontAlgn="auto" hangingPunct="1">
              <a:lnSpc>
                <a:spcPct val="100000"/>
              </a:lnSpc>
              <a:spcAft>
                <a:spcPts val="0"/>
              </a:spcAft>
              <a:buNone/>
              <a:defRPr/>
            </a:pPr>
            <a:r>
              <a:rPr lang="fr-FR" altLang="fr-FR" sz="3200" dirty="0"/>
              <a:t>Quelles compétences mathématiques ont  été développées dans la réalisation de cette activité ?</a:t>
            </a:r>
          </a:p>
          <a:p>
            <a:pPr marL="182880" indent="-182880" eaLnBrk="1" fontAlgn="auto" hangingPunct="1">
              <a:lnSpc>
                <a:spcPct val="100000"/>
              </a:lnSpc>
              <a:spcAft>
                <a:spcPts val="0"/>
              </a:spcAft>
              <a:buFont typeface="Wingdings" panose="05000000000000000000" pitchFamily="2" charset="2"/>
              <a:buChar char="q"/>
              <a:defRPr/>
            </a:pPr>
            <a:endParaRPr lang="fr-FR" altLang="fr-FR" sz="3200" dirty="0"/>
          </a:p>
          <a:p>
            <a:pPr marL="0" indent="0" eaLnBrk="1" fontAlgn="auto" hangingPunct="1">
              <a:lnSpc>
                <a:spcPct val="100000"/>
              </a:lnSpc>
              <a:spcAft>
                <a:spcPts val="0"/>
              </a:spcAft>
              <a:buNone/>
              <a:defRPr/>
            </a:pPr>
            <a:r>
              <a:rPr lang="fr-FR" altLang="fr-FR" sz="3200" dirty="0"/>
              <a:t>Quelles capacités de la partie du programme relative à l’algorithmique  sont mises en jeu?</a:t>
            </a:r>
          </a:p>
          <a:p>
            <a:pPr marL="0" indent="0" eaLnBrk="1" fontAlgn="auto" hangingPunct="1">
              <a:lnSpc>
                <a:spcPct val="100000"/>
              </a:lnSpc>
              <a:spcAft>
                <a:spcPts val="0"/>
              </a:spcAft>
              <a:buFont typeface="Wingdings" panose="05000000000000000000" pitchFamily="2" charset="2"/>
              <a:buNone/>
              <a:defRPr/>
            </a:pPr>
            <a:endParaRPr lang="fr-FR" altLang="fr-FR" sz="3200" dirty="0"/>
          </a:p>
          <a:p>
            <a:pPr marL="0" indent="0" eaLnBrk="1" fontAlgn="auto" hangingPunct="1">
              <a:lnSpc>
                <a:spcPct val="100000"/>
              </a:lnSpc>
              <a:spcAft>
                <a:spcPts val="0"/>
              </a:spcAft>
              <a:buNone/>
              <a:defRPr/>
            </a:pPr>
            <a:r>
              <a:rPr lang="fr-FR" altLang="fr-FR" sz="3200" dirty="0"/>
              <a:t>Quelles structures ont été utilisées?</a:t>
            </a:r>
          </a:p>
        </p:txBody>
      </p:sp>
    </p:spTree>
    <p:extLst>
      <p:ext uri="{BB962C8B-B14F-4D97-AF65-F5344CB8AC3E}">
        <p14:creationId xmlns:p14="http://schemas.microsoft.com/office/powerpoint/2010/main" val="2648286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a:xfrm>
            <a:off x="838200" y="1352084"/>
            <a:ext cx="10515600" cy="4351338"/>
          </a:xfrm>
        </p:spPr>
        <p:txBody>
          <a:bodyPr/>
          <a:lstStyle/>
          <a:p>
            <a:pPr eaLnBrk="1" hangingPunct="1">
              <a:buFont typeface="Wingdings" panose="05000000000000000000" pitchFamily="2" charset="2"/>
              <a:buChar char="q"/>
            </a:pPr>
            <a:endParaRPr lang="fr-FR" altLang="fr-FR" sz="3200" dirty="0"/>
          </a:p>
          <a:p>
            <a:pPr marL="0" indent="0" eaLnBrk="1" hangingPunct="1">
              <a:lnSpc>
                <a:spcPct val="100000"/>
              </a:lnSpc>
              <a:buNone/>
            </a:pPr>
            <a:r>
              <a:rPr lang="fr-FR" altLang="fr-FR" sz="3200" dirty="0"/>
              <a:t>Quels gestes professionnels l’enseignant utilise - t- il lorsqu’il propose des situations d’enseignement en algorithmique? </a:t>
            </a:r>
          </a:p>
          <a:p>
            <a:pPr marL="0" indent="0" eaLnBrk="1" hangingPunct="1">
              <a:lnSpc>
                <a:spcPct val="100000"/>
              </a:lnSpc>
              <a:buNone/>
            </a:pPr>
            <a:endParaRPr lang="fr-FR" altLang="fr-FR" sz="3200" dirty="0"/>
          </a:p>
          <a:p>
            <a:pPr marL="0" indent="0" eaLnBrk="1" hangingPunct="1">
              <a:lnSpc>
                <a:spcPct val="100000"/>
              </a:lnSpc>
              <a:buNone/>
            </a:pPr>
            <a:r>
              <a:rPr lang="fr-FR" altLang="fr-FR" sz="3200" dirty="0"/>
              <a:t>Quelles stratégies spécifiques doit-il mettre en œuvre ?</a:t>
            </a:r>
          </a:p>
          <a:p>
            <a:pPr eaLnBrk="1" hangingPunct="1"/>
            <a:endParaRPr lang="fr-FR" altLang="fr-FR" dirty="0"/>
          </a:p>
        </p:txBody>
      </p:sp>
    </p:spTree>
    <p:extLst>
      <p:ext uri="{BB962C8B-B14F-4D97-AF65-F5344CB8AC3E}">
        <p14:creationId xmlns:p14="http://schemas.microsoft.com/office/powerpoint/2010/main" val="204305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a:xfrm>
            <a:off x="0" y="11091"/>
            <a:ext cx="12192000" cy="1609344"/>
          </a:xfrm>
        </p:spPr>
        <p:txBody>
          <a:bodyPr>
            <a:normAutofit/>
          </a:bodyPr>
          <a:lstStyle/>
          <a:p>
            <a:pPr algn="ctr" eaLnBrk="1" fontAlgn="auto" hangingPunct="1">
              <a:spcAft>
                <a:spcPts val="0"/>
              </a:spcAft>
              <a:defRPr/>
            </a:pPr>
            <a:r>
              <a:rPr lang="fr-FR" altLang="fr-FR" dirty="0"/>
              <a:t>Les moments clés de l’apprentissage de l’algorithmique et de la programmation</a:t>
            </a:r>
          </a:p>
        </p:txBody>
      </p:sp>
      <p:sp>
        <p:nvSpPr>
          <p:cNvPr id="113667" name="Rectangle 3"/>
          <p:cNvSpPr>
            <a:spLocks noGrp="1"/>
          </p:cNvSpPr>
          <p:nvPr>
            <p:ph idx="1"/>
          </p:nvPr>
        </p:nvSpPr>
        <p:spPr>
          <a:xfrm>
            <a:off x="527051" y="2087103"/>
            <a:ext cx="10972800" cy="4166740"/>
          </a:xfrm>
        </p:spPr>
        <p:txBody>
          <a:bodyPr rtlCol="0">
            <a:normAutofit/>
          </a:bodyPr>
          <a:lstStyle/>
          <a:p>
            <a:pPr marL="182880" indent="-182880" eaLnBrk="1" fontAlgn="auto" hangingPunct="1">
              <a:spcAft>
                <a:spcPts val="0"/>
              </a:spcAft>
              <a:buFont typeface="Wingdings" panose="05000000000000000000" pitchFamily="2" charset="2"/>
              <a:buChar char="q"/>
              <a:defRPr/>
            </a:pPr>
            <a:r>
              <a:rPr lang="fr-FR" altLang="fr-FR" sz="3200" dirty="0"/>
              <a:t> Comprendre un programme</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Enrichir/modifier un programme</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Débugger un programme</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Créer un programme</a:t>
            </a:r>
          </a:p>
        </p:txBody>
      </p:sp>
    </p:spTree>
    <p:extLst>
      <p:ext uri="{BB962C8B-B14F-4D97-AF65-F5344CB8AC3E}">
        <p14:creationId xmlns:p14="http://schemas.microsoft.com/office/powerpoint/2010/main" val="3856329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0" y="-5238"/>
            <a:ext cx="12192000" cy="1609344"/>
          </a:xfrm>
        </p:spPr>
        <p:txBody>
          <a:bodyPr/>
          <a:lstStyle/>
          <a:p>
            <a:pPr algn="ctr" eaLnBrk="1" fontAlgn="auto" hangingPunct="1">
              <a:spcAft>
                <a:spcPts val="0"/>
              </a:spcAft>
              <a:defRPr/>
            </a:pPr>
            <a:r>
              <a:rPr lang="fr-FR" altLang="fr-FR" dirty="0"/>
              <a:t>Pistes  de différenciation</a:t>
            </a:r>
          </a:p>
        </p:txBody>
      </p:sp>
      <p:sp>
        <p:nvSpPr>
          <p:cNvPr id="114691" name="Rectangle 3"/>
          <p:cNvSpPr>
            <a:spLocks noGrp="1"/>
          </p:cNvSpPr>
          <p:nvPr>
            <p:ph idx="1"/>
          </p:nvPr>
        </p:nvSpPr>
        <p:spPr/>
        <p:txBody>
          <a:bodyPr rtlCol="0">
            <a:normAutofit/>
          </a:bodyPr>
          <a:lstStyle/>
          <a:p>
            <a:pPr marL="182880" indent="-182880" eaLnBrk="1" fontAlgn="auto" hangingPunct="1">
              <a:spcAft>
                <a:spcPts val="0"/>
              </a:spcAft>
              <a:buFont typeface="Wingdings" panose="05000000000000000000" pitchFamily="2" charset="2"/>
              <a:buChar char="q"/>
              <a:defRPr/>
            </a:pPr>
            <a:r>
              <a:rPr lang="fr-FR" altLang="fr-FR" sz="3200" dirty="0"/>
              <a:t> Travailler en binôme</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Suivre le tutoriel « programmer un jeu d’enfant »</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Créer un carré avec scratch</a:t>
            </a:r>
          </a:p>
          <a:p>
            <a:pPr marL="182880" indent="-182880" eaLnBrk="1" fontAlgn="auto" hangingPunct="1">
              <a:spcAft>
                <a:spcPts val="0"/>
              </a:spcAft>
              <a:buFont typeface="Wingdings" panose="05000000000000000000" pitchFamily="2" charset="2"/>
              <a:buChar char="q"/>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a:t>
            </a:r>
          </a:p>
        </p:txBody>
      </p:sp>
    </p:spTree>
    <p:extLst>
      <p:ext uri="{BB962C8B-B14F-4D97-AF65-F5344CB8AC3E}">
        <p14:creationId xmlns:p14="http://schemas.microsoft.com/office/powerpoint/2010/main" val="2344475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a:xfrm>
            <a:off x="0" y="-5238"/>
            <a:ext cx="12192000" cy="1609344"/>
          </a:xfrm>
        </p:spPr>
        <p:txBody>
          <a:bodyPr/>
          <a:lstStyle/>
          <a:p>
            <a:pPr algn="ctr" eaLnBrk="1" fontAlgn="auto" hangingPunct="1">
              <a:spcAft>
                <a:spcPts val="0"/>
              </a:spcAft>
              <a:defRPr/>
            </a:pPr>
            <a:r>
              <a:rPr lang="fr-FR" altLang="fr-FR" dirty="0"/>
              <a:t>Étayage</a:t>
            </a:r>
          </a:p>
        </p:txBody>
      </p:sp>
      <p:sp>
        <p:nvSpPr>
          <p:cNvPr id="115715" name="Rectangle 3"/>
          <p:cNvSpPr>
            <a:spLocks noGrp="1"/>
          </p:cNvSpPr>
          <p:nvPr>
            <p:ph idx="1"/>
          </p:nvPr>
        </p:nvSpPr>
        <p:spPr/>
        <p:txBody>
          <a:bodyPr rtlCol="0">
            <a:normAutofit/>
          </a:bodyPr>
          <a:lstStyle/>
          <a:p>
            <a:pPr marL="182880" indent="-182880" eaLnBrk="1" fontAlgn="auto" hangingPunct="1">
              <a:spcAft>
                <a:spcPts val="0"/>
              </a:spcAft>
              <a:buFont typeface="Wingdings" panose="05000000000000000000" pitchFamily="2" charset="2"/>
              <a:buChar char="q"/>
              <a:defRPr/>
            </a:pPr>
            <a:r>
              <a:rPr lang="fr-FR" altLang="fr-FR" sz="3200" dirty="0"/>
              <a:t> Les cartes « scratch »</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Aide entre pairs</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Ressources en ligne</a:t>
            </a:r>
          </a:p>
          <a:p>
            <a:pPr marL="182880" indent="-182880" eaLnBrk="1" fontAlgn="auto" hangingPunct="1">
              <a:spcAft>
                <a:spcPts val="0"/>
              </a:spcAft>
              <a:buFont typeface="Wingdings" panose="05000000000000000000" pitchFamily="2" charset="2"/>
              <a:buChar char="q"/>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a:t>
            </a:r>
          </a:p>
        </p:txBody>
      </p:sp>
    </p:spTree>
    <p:extLst>
      <p:ext uri="{BB962C8B-B14F-4D97-AF65-F5344CB8AC3E}">
        <p14:creationId xmlns:p14="http://schemas.microsoft.com/office/powerpoint/2010/main" val="313099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a:xfrm>
            <a:off x="0" y="11091"/>
            <a:ext cx="12192000" cy="1609344"/>
          </a:xfrm>
        </p:spPr>
        <p:txBody>
          <a:bodyPr/>
          <a:lstStyle/>
          <a:p>
            <a:pPr algn="ctr" eaLnBrk="1" fontAlgn="auto" hangingPunct="1">
              <a:spcAft>
                <a:spcPts val="0"/>
              </a:spcAft>
              <a:defRPr/>
            </a:pPr>
            <a:r>
              <a:rPr lang="fr-FR" altLang="fr-FR" dirty="0"/>
              <a:t>Évaluation - autoévaluation</a:t>
            </a:r>
          </a:p>
        </p:txBody>
      </p:sp>
      <p:sp>
        <p:nvSpPr>
          <p:cNvPr id="116739" name="Rectangle 3"/>
          <p:cNvSpPr>
            <a:spLocks noGrp="1"/>
          </p:cNvSpPr>
          <p:nvPr>
            <p:ph idx="1"/>
          </p:nvPr>
        </p:nvSpPr>
        <p:spPr/>
        <p:txBody>
          <a:bodyPr rtlCol="0">
            <a:normAutofit/>
          </a:bodyPr>
          <a:lstStyle/>
          <a:p>
            <a:pPr marL="182880" indent="-182880" eaLnBrk="1" fontAlgn="auto" hangingPunct="1">
              <a:spcAft>
                <a:spcPts val="0"/>
              </a:spcAft>
              <a:buFont typeface="Wingdings" panose="05000000000000000000" pitchFamily="2" charset="2"/>
              <a:buChar char="q"/>
              <a:defRPr/>
            </a:pPr>
            <a:r>
              <a:rPr lang="fr-FR" altLang="fr-FR" sz="3200" dirty="0"/>
              <a:t> Faire tester le programme par un autre</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Corriger son programme par essais</a:t>
            </a:r>
          </a:p>
          <a:p>
            <a:pPr marL="182880" indent="-182880" eaLnBrk="1" fontAlgn="auto" hangingPunct="1">
              <a:spcAft>
                <a:spcPts val="0"/>
              </a:spcAft>
              <a:buFont typeface="Wingdings" panose="05000000000000000000" pitchFamily="2" charset="2"/>
              <a:buChar char="q"/>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a:t>
            </a:r>
          </a:p>
        </p:txBody>
      </p:sp>
    </p:spTree>
    <p:extLst>
      <p:ext uri="{BB962C8B-B14F-4D97-AF65-F5344CB8AC3E}">
        <p14:creationId xmlns:p14="http://schemas.microsoft.com/office/powerpoint/2010/main" val="84840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877786"/>
          </a:xfrm>
        </p:spPr>
        <p:txBody>
          <a:bodyPr>
            <a:normAutofit/>
          </a:bodyPr>
          <a:lstStyle/>
          <a:p>
            <a:pPr algn="ctr">
              <a:defRPr/>
            </a:pPr>
            <a:r>
              <a:rPr lang="fr-FR" altLang="fr-FR" dirty="0"/>
              <a:t>Grandes orientations de l’enseignement des mathématiques au cycle 4</a:t>
            </a:r>
            <a:endParaRPr lang="fr-FR" dirty="0"/>
          </a:p>
        </p:txBody>
      </p:sp>
      <p:sp>
        <p:nvSpPr>
          <p:cNvPr id="3" name="Espace réservé du contenu 2"/>
          <p:cNvSpPr>
            <a:spLocks noGrp="1"/>
          </p:cNvSpPr>
          <p:nvPr>
            <p:ph idx="1"/>
          </p:nvPr>
        </p:nvSpPr>
        <p:spPr>
          <a:xfrm>
            <a:off x="212271" y="1825625"/>
            <a:ext cx="11821886" cy="4771118"/>
          </a:xfrm>
        </p:spPr>
        <p:txBody>
          <a:bodyPr rtlCol="0">
            <a:normAutofit fontScale="92500" lnSpcReduction="20000"/>
          </a:bodyPr>
          <a:lstStyle/>
          <a:p>
            <a:pPr marL="0" indent="0">
              <a:buNone/>
              <a:defRPr/>
            </a:pPr>
            <a:endParaRPr lang="fr-FR" altLang="fr-FR" dirty="0">
              <a:cs typeface="Arial" panose="020B0604020202020204" pitchFamily="34" charset="0"/>
            </a:endParaRPr>
          </a:p>
          <a:p>
            <a:pPr>
              <a:buFont typeface="Wingdings" panose="05000000000000000000" pitchFamily="2" charset="2"/>
              <a:buChar char="§"/>
              <a:defRPr/>
            </a:pPr>
            <a:r>
              <a:rPr lang="fr-FR" altLang="fr-FR" sz="3500" dirty="0">
                <a:cs typeface="Arial" panose="020B0604020202020204" pitchFamily="34" charset="0"/>
              </a:rPr>
              <a:t> Ancrage dans les </a:t>
            </a:r>
            <a:r>
              <a:rPr lang="fr-FR" altLang="fr-FR" sz="3500" b="1" dirty="0">
                <a:cs typeface="Arial" panose="020B0604020202020204" pitchFamily="34" charset="0"/>
              </a:rPr>
              <a:t>cinq domaines du socle</a:t>
            </a:r>
          </a:p>
          <a:p>
            <a:pPr>
              <a:buFont typeface="Wingdings" panose="05000000000000000000" pitchFamily="2" charset="2"/>
              <a:buChar char="§"/>
              <a:defRPr/>
            </a:pPr>
            <a:r>
              <a:rPr lang="fr-FR" altLang="fr-FR" sz="3500" b="1" dirty="0">
                <a:cs typeface="Arial" panose="020B0604020202020204" pitchFamily="34" charset="0"/>
              </a:rPr>
              <a:t> Quatre thèmes classiques</a:t>
            </a:r>
            <a:r>
              <a:rPr lang="fr-FR" altLang="fr-FR" sz="3500" dirty="0">
                <a:cs typeface="Arial" panose="020B0604020202020204" pitchFamily="34" charset="0"/>
              </a:rPr>
              <a:t>: nombres et calculs-organisation et gestion de données, fonctions-grandeurs et mesures-espace et géométrie </a:t>
            </a:r>
          </a:p>
          <a:p>
            <a:pPr>
              <a:buFont typeface="Wingdings" panose="05000000000000000000" pitchFamily="2" charset="2"/>
              <a:buChar char="§"/>
              <a:defRPr/>
            </a:pPr>
            <a:r>
              <a:rPr lang="fr-FR" altLang="fr-FR" sz="3500" dirty="0">
                <a:cs typeface="Arial" panose="020B0604020202020204" pitchFamily="34" charset="0"/>
              </a:rPr>
              <a:t> </a:t>
            </a:r>
            <a:r>
              <a:rPr lang="fr-FR" altLang="fr-FR" sz="3500" b="1" dirty="0">
                <a:cs typeface="Arial" panose="020B0604020202020204" pitchFamily="34" charset="0"/>
              </a:rPr>
              <a:t>Un cinquième thème: algorithmique et programmation</a:t>
            </a:r>
            <a:endParaRPr lang="fr-FR" altLang="fr-FR" sz="3500" dirty="0">
              <a:cs typeface="Arial" panose="020B0604020202020204" pitchFamily="34" charset="0"/>
            </a:endParaRPr>
          </a:p>
          <a:p>
            <a:pPr>
              <a:buFont typeface="Wingdings" panose="05000000000000000000" pitchFamily="2" charset="2"/>
              <a:buChar char="§"/>
              <a:defRPr/>
            </a:pPr>
            <a:r>
              <a:rPr lang="fr-FR" altLang="fr-FR" sz="3500" dirty="0">
                <a:cs typeface="Arial" panose="020B0604020202020204" pitchFamily="34" charset="0"/>
              </a:rPr>
              <a:t> Développement des six compétences majeures des mathématiques, dans la continuité du cycle 3</a:t>
            </a:r>
          </a:p>
          <a:p>
            <a:pPr>
              <a:buFont typeface="Wingdings" panose="05000000000000000000" pitchFamily="2" charset="2"/>
              <a:buChar char="§"/>
              <a:defRPr/>
            </a:pPr>
            <a:r>
              <a:rPr lang="fr-FR" altLang="fr-FR" sz="3500" b="1" dirty="0"/>
              <a:t> Résolution de problèmes</a:t>
            </a:r>
            <a:r>
              <a:rPr lang="fr-FR" altLang="fr-FR" sz="3500" dirty="0"/>
              <a:t> :apprentissage et évaluation.</a:t>
            </a:r>
          </a:p>
          <a:p>
            <a:pPr>
              <a:buFont typeface="Wingdings" panose="05000000000000000000" pitchFamily="2" charset="2"/>
              <a:buChar char="§"/>
              <a:defRPr/>
            </a:pPr>
            <a:r>
              <a:rPr lang="fr-FR" altLang="fr-FR" sz="3500" dirty="0"/>
              <a:t> Objectif essentiel: La </a:t>
            </a:r>
            <a:r>
              <a:rPr lang="fr-FR" altLang="fr-FR" sz="3500" b="1" dirty="0"/>
              <a:t>formation au raisonnement / l’initiation à la démonstration</a:t>
            </a:r>
            <a:endParaRPr lang="fr-FR" altLang="fr-FR" sz="3500" dirty="0"/>
          </a:p>
          <a:p>
            <a:pPr marL="182880" indent="-182880">
              <a:buFont typeface="Wingdings" panose="05000000000000000000" pitchFamily="2" charset="2"/>
              <a:buChar char="q"/>
              <a:defRPr/>
            </a:pPr>
            <a:endParaRPr lang="fr-FR" altLang="fr-FR" dirty="0">
              <a:cs typeface="Arial" panose="020B0604020202020204" pitchFamily="34" charset="0"/>
            </a:endParaRPr>
          </a:p>
          <a:p>
            <a:pPr marL="0" indent="0">
              <a:defRPr/>
            </a:pPr>
            <a:endParaRPr lang="fr-FR" altLang="fr-FR" dirty="0">
              <a:cs typeface="Arial" panose="020B0604020202020204" pitchFamily="34" charset="0"/>
            </a:endParaRPr>
          </a:p>
          <a:p>
            <a:pPr marL="0" indent="0">
              <a:buFontTx/>
              <a:buChar char="-"/>
              <a:defRPr/>
            </a:pPr>
            <a:endParaRPr lang="fr-FR" altLang="fr-FR" sz="2200" b="1" dirty="0"/>
          </a:p>
        </p:txBody>
      </p:sp>
    </p:spTree>
    <p:extLst>
      <p:ext uri="{BB962C8B-B14F-4D97-AF65-F5344CB8AC3E}">
        <p14:creationId xmlns:p14="http://schemas.microsoft.com/office/powerpoint/2010/main" val="732906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0" y="11091"/>
            <a:ext cx="12192000" cy="1609344"/>
          </a:xfrm>
        </p:spPr>
        <p:txBody>
          <a:bodyPr/>
          <a:lstStyle/>
          <a:p>
            <a:pPr algn="ctr" eaLnBrk="1" fontAlgn="auto" hangingPunct="1">
              <a:spcAft>
                <a:spcPts val="0"/>
              </a:spcAft>
              <a:defRPr/>
            </a:pPr>
            <a:r>
              <a:rPr lang="fr-FR" altLang="fr-FR" dirty="0"/>
              <a:t>Prise d’initiative et autonomie</a:t>
            </a:r>
          </a:p>
        </p:txBody>
      </p:sp>
      <p:sp>
        <p:nvSpPr>
          <p:cNvPr id="117763" name="Rectangle 3"/>
          <p:cNvSpPr>
            <a:spLocks noGrp="1"/>
          </p:cNvSpPr>
          <p:nvPr>
            <p:ph idx="1"/>
          </p:nvPr>
        </p:nvSpPr>
        <p:spPr/>
        <p:txBody>
          <a:bodyPr rtlCol="0">
            <a:normAutofit/>
          </a:bodyPr>
          <a:lstStyle/>
          <a:p>
            <a:pPr marL="182880" indent="-182880" eaLnBrk="1" fontAlgn="auto" hangingPunct="1">
              <a:spcAft>
                <a:spcPts val="0"/>
              </a:spcAft>
              <a:buFont typeface="Wingdings" panose="05000000000000000000" pitchFamily="2" charset="2"/>
              <a:buChar char="q"/>
              <a:defRPr/>
            </a:pPr>
            <a:r>
              <a:rPr lang="fr-FR" altLang="fr-FR" sz="3200" dirty="0"/>
              <a:t> Amélioration du jeu</a:t>
            </a:r>
          </a:p>
          <a:p>
            <a:pPr marL="0" indent="0" eaLnBrk="1" fontAlgn="auto" hangingPunct="1">
              <a:spcAft>
                <a:spcPts val="0"/>
              </a:spcAft>
              <a:buFont typeface="Wingdings" panose="05000000000000000000" pitchFamily="2" charset="2"/>
              <a:buNone/>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Introduction d’un compteur</a:t>
            </a:r>
          </a:p>
          <a:p>
            <a:pPr marL="182880" indent="-182880" eaLnBrk="1" fontAlgn="auto" hangingPunct="1">
              <a:spcAft>
                <a:spcPts val="0"/>
              </a:spcAft>
              <a:buFont typeface="Wingdings" panose="05000000000000000000" pitchFamily="2" charset="2"/>
              <a:buChar char="q"/>
              <a:defRPr/>
            </a:pPr>
            <a:endParaRPr lang="fr-FR" altLang="fr-FR" sz="3200" dirty="0"/>
          </a:p>
          <a:p>
            <a:pPr marL="182880" indent="-182880" eaLnBrk="1" fontAlgn="auto" hangingPunct="1">
              <a:spcAft>
                <a:spcPts val="0"/>
              </a:spcAft>
              <a:buFont typeface="Wingdings" panose="05000000000000000000" pitchFamily="2" charset="2"/>
              <a:buChar char="q"/>
              <a:defRPr/>
            </a:pPr>
            <a:r>
              <a:rPr lang="fr-FR" altLang="fr-FR" sz="3200" dirty="0"/>
              <a:t> …</a:t>
            </a:r>
          </a:p>
        </p:txBody>
      </p:sp>
    </p:spTree>
    <p:extLst>
      <p:ext uri="{BB962C8B-B14F-4D97-AF65-F5344CB8AC3E}">
        <p14:creationId xmlns:p14="http://schemas.microsoft.com/office/powerpoint/2010/main" val="375210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0"/>
            <a:ext cx="12192000" cy="981075"/>
          </a:xfrm>
        </p:spPr>
        <p:txBody>
          <a:bodyPr>
            <a:noAutofit/>
          </a:bodyPr>
          <a:lstStyle/>
          <a:p>
            <a:pPr algn="ctr">
              <a:defRPr/>
            </a:pPr>
            <a:r>
              <a:rPr lang="fr-FR" altLang="fr-FR" dirty="0"/>
              <a:t>Nombres et calculs</a:t>
            </a:r>
          </a:p>
        </p:txBody>
      </p:sp>
      <p:sp>
        <p:nvSpPr>
          <p:cNvPr id="14339" name="Rectangle 3"/>
          <p:cNvSpPr>
            <a:spLocks noGrp="1"/>
          </p:cNvSpPr>
          <p:nvPr>
            <p:ph idx="1"/>
          </p:nvPr>
        </p:nvSpPr>
        <p:spPr>
          <a:xfrm>
            <a:off x="1847850" y="2243156"/>
            <a:ext cx="8229600" cy="2279876"/>
          </a:xfrm>
        </p:spPr>
        <p:txBody>
          <a:bodyPr>
            <a:normAutofit/>
          </a:bodyPr>
          <a:lstStyle/>
          <a:p>
            <a:pPr eaLnBrk="1" hangingPunct="1">
              <a:buFont typeface="Wingdings" panose="05000000000000000000" pitchFamily="2" charset="2"/>
              <a:buChar char="q"/>
            </a:pPr>
            <a:r>
              <a:rPr lang="fr-FR" altLang="fr-FR" sz="3200" dirty="0"/>
              <a:t> Utiliser des nombres</a:t>
            </a:r>
          </a:p>
          <a:p>
            <a:pPr eaLnBrk="1" hangingPunct="1">
              <a:buFont typeface="Wingdings" panose="05000000000000000000" pitchFamily="2" charset="2"/>
              <a:buChar char="q"/>
            </a:pPr>
            <a:r>
              <a:rPr lang="fr-FR" altLang="fr-FR" sz="3200" dirty="0"/>
              <a:t> Introduire de nouveaux nombres ( nombres relatifs, nombres rationnels, racines carrées)</a:t>
            </a:r>
          </a:p>
          <a:p>
            <a:pPr eaLnBrk="1" hangingPunct="1">
              <a:buFont typeface="Wingdings" panose="05000000000000000000" pitchFamily="2" charset="2"/>
              <a:buChar char="q"/>
            </a:pPr>
            <a:r>
              <a:rPr lang="fr-FR" altLang="fr-FR" sz="3200" dirty="0"/>
              <a:t> Construire le sens, la cohérence</a:t>
            </a:r>
          </a:p>
        </p:txBody>
      </p:sp>
    </p:spTree>
    <p:extLst>
      <p:ext uri="{BB962C8B-B14F-4D97-AF65-F5344CB8AC3E}">
        <p14:creationId xmlns:p14="http://schemas.microsoft.com/office/powerpoint/2010/main" val="344550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0"/>
            <a:ext cx="12192000" cy="981075"/>
          </a:xfrm>
        </p:spPr>
        <p:txBody>
          <a:bodyPr>
            <a:noAutofit/>
          </a:bodyPr>
          <a:lstStyle/>
          <a:p>
            <a:pPr algn="ctr">
              <a:defRPr/>
            </a:pPr>
            <a:r>
              <a:rPr lang="fr-FR" altLang="fr-FR" dirty="0"/>
              <a:t>Espace et géométrie</a:t>
            </a:r>
          </a:p>
        </p:txBody>
      </p:sp>
      <p:sp>
        <p:nvSpPr>
          <p:cNvPr id="14339" name="Rectangle 3"/>
          <p:cNvSpPr>
            <a:spLocks noGrp="1"/>
          </p:cNvSpPr>
          <p:nvPr>
            <p:ph idx="1"/>
          </p:nvPr>
        </p:nvSpPr>
        <p:spPr>
          <a:xfrm>
            <a:off x="1143001" y="1845129"/>
            <a:ext cx="9682842" cy="3429000"/>
          </a:xfrm>
        </p:spPr>
        <p:txBody>
          <a:bodyPr>
            <a:noAutofit/>
          </a:bodyPr>
          <a:lstStyle/>
          <a:p>
            <a:pPr>
              <a:buFont typeface="Wingdings" panose="05000000000000000000" pitchFamily="2" charset="2"/>
              <a:buChar char="q"/>
            </a:pPr>
            <a:r>
              <a:rPr lang="fr-FR" altLang="fr-FR" sz="3200" dirty="0"/>
              <a:t> Passage à une géométrie dont la validation s’appuie sur le raisonnement et l’argumentation.(objectif majeur du cycle 4)</a:t>
            </a:r>
          </a:p>
          <a:p>
            <a:pPr>
              <a:buFont typeface="Wingdings" panose="05000000000000000000" pitchFamily="2" charset="2"/>
              <a:buChar char="q"/>
            </a:pPr>
            <a:r>
              <a:rPr lang="fr-FR" altLang="fr-FR" sz="3200" dirty="0"/>
              <a:t> En fin de cycle, étude de nouvelles transformations géométriques à travers des activités de description et de construction. Pas de formalisme (ni définition, ni propriétés à retenir)</a:t>
            </a:r>
          </a:p>
        </p:txBody>
      </p:sp>
    </p:spTree>
    <p:extLst>
      <p:ext uri="{BB962C8B-B14F-4D97-AF65-F5344CB8AC3E}">
        <p14:creationId xmlns:p14="http://schemas.microsoft.com/office/powerpoint/2010/main" val="240313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0"/>
            <a:ext cx="12192000" cy="981075"/>
          </a:xfrm>
        </p:spPr>
        <p:txBody>
          <a:bodyPr>
            <a:noAutofit/>
          </a:bodyPr>
          <a:lstStyle/>
          <a:p>
            <a:pPr algn="ctr">
              <a:defRPr/>
            </a:pPr>
            <a:r>
              <a:rPr lang="fr-FR" altLang="fr-FR" dirty="0"/>
              <a:t>Algorithmique et programmation</a:t>
            </a:r>
          </a:p>
        </p:txBody>
      </p:sp>
      <p:sp>
        <p:nvSpPr>
          <p:cNvPr id="14339" name="Rectangle 3"/>
          <p:cNvSpPr>
            <a:spLocks noGrp="1"/>
          </p:cNvSpPr>
          <p:nvPr>
            <p:ph idx="1"/>
          </p:nvPr>
        </p:nvSpPr>
        <p:spPr>
          <a:xfrm>
            <a:off x="1143001" y="1845128"/>
            <a:ext cx="9682842" cy="4474029"/>
          </a:xfrm>
        </p:spPr>
        <p:txBody>
          <a:bodyPr>
            <a:noAutofit/>
          </a:bodyPr>
          <a:lstStyle/>
          <a:p>
            <a:pPr>
              <a:buFont typeface="Wingdings" panose="05000000000000000000" pitchFamily="2" charset="2"/>
              <a:buChar char="q"/>
            </a:pPr>
            <a:r>
              <a:rPr lang="fr-FR" altLang="fr-FR" sz="3200" dirty="0"/>
              <a:t> </a:t>
            </a:r>
            <a:r>
              <a:rPr lang="fr-FR" altLang="fr-FR" sz="3200" b="1" dirty="0"/>
              <a:t>Objectifs</a:t>
            </a:r>
          </a:p>
          <a:p>
            <a:pPr lvl="1">
              <a:buFont typeface="Wingdings" pitchFamily="2" charset="2"/>
              <a:buChar char="Ø"/>
            </a:pPr>
            <a:r>
              <a:rPr lang="fr-FR" altLang="fr-FR" sz="3200" dirty="0"/>
              <a:t> acquérir des méthodes</a:t>
            </a:r>
          </a:p>
          <a:p>
            <a:pPr lvl="1">
              <a:buFont typeface="Wingdings" pitchFamily="2" charset="2"/>
              <a:buChar char="Ø"/>
            </a:pPr>
            <a:r>
              <a:rPr lang="fr-FR" altLang="fr-FR" sz="3200" dirty="0"/>
              <a:t>Construire la pensée algorithmique</a:t>
            </a:r>
          </a:p>
          <a:p>
            <a:pPr marL="0" indent="0">
              <a:buNone/>
            </a:pPr>
            <a:endParaRPr lang="fr-FR" altLang="fr-FR" sz="3200" dirty="0"/>
          </a:p>
          <a:p>
            <a:pPr>
              <a:buFont typeface="Wingdings" panose="05000000000000000000" pitchFamily="2" charset="2"/>
              <a:buChar char="q"/>
            </a:pPr>
            <a:r>
              <a:rPr lang="fr-FR" altLang="fr-FR" sz="3200" b="1" dirty="0"/>
              <a:t> Modalités</a:t>
            </a:r>
          </a:p>
          <a:p>
            <a:pPr lvl="1">
              <a:buFont typeface="Wingdings" pitchFamily="2" charset="2"/>
              <a:buChar char="Ø"/>
            </a:pPr>
            <a:r>
              <a:rPr lang="fr-FR" altLang="fr-FR" sz="3200" dirty="0"/>
              <a:t>Pédagogie de projet</a:t>
            </a:r>
          </a:p>
          <a:p>
            <a:pPr lvl="1">
              <a:buFont typeface="Wingdings" pitchFamily="2" charset="2"/>
              <a:buChar char="Ø"/>
            </a:pPr>
            <a:r>
              <a:rPr lang="fr-FR" altLang="fr-FR" sz="3200" dirty="0"/>
              <a:t>Réalisation de productions</a:t>
            </a:r>
          </a:p>
        </p:txBody>
      </p:sp>
    </p:spTree>
    <p:extLst>
      <p:ext uri="{BB962C8B-B14F-4D97-AF65-F5344CB8AC3E}">
        <p14:creationId xmlns:p14="http://schemas.microsoft.com/office/powerpoint/2010/main" val="399144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0"/>
            <a:ext cx="12192000" cy="981075"/>
          </a:xfrm>
        </p:spPr>
        <p:txBody>
          <a:bodyPr>
            <a:noAutofit/>
          </a:bodyPr>
          <a:lstStyle/>
          <a:p>
            <a:pPr algn="ctr">
              <a:defRPr/>
            </a:pPr>
            <a:r>
              <a:rPr lang="fr-FR" altLang="fr-FR" dirty="0"/>
              <a:t>Les six compétences</a:t>
            </a:r>
          </a:p>
        </p:txBody>
      </p:sp>
      <p:sp>
        <p:nvSpPr>
          <p:cNvPr id="14339" name="Rectangle 3"/>
          <p:cNvSpPr>
            <a:spLocks noGrp="1"/>
          </p:cNvSpPr>
          <p:nvPr>
            <p:ph idx="1"/>
          </p:nvPr>
        </p:nvSpPr>
        <p:spPr>
          <a:xfrm>
            <a:off x="342900" y="1224643"/>
            <a:ext cx="11642271" cy="5306785"/>
          </a:xfrm>
        </p:spPr>
        <p:txBody>
          <a:bodyPr>
            <a:noAutofit/>
          </a:bodyPr>
          <a:lstStyle/>
          <a:p>
            <a:pPr marL="0" indent="0" algn="ctr">
              <a:buNone/>
              <a:defRPr/>
            </a:pPr>
            <a:r>
              <a:rPr lang="fr-FR" altLang="fr-FR" sz="3200" dirty="0"/>
              <a:t> </a:t>
            </a:r>
            <a:r>
              <a:rPr lang="fr-FR" altLang="fr-FR" sz="3200" b="1" i="1" dirty="0"/>
              <a:t>Chercher, modéliser, représenter, raisonner, calculer, communiquer</a:t>
            </a:r>
          </a:p>
          <a:p>
            <a:pPr marL="0" indent="0" algn="ctr">
              <a:buNone/>
              <a:defRPr/>
            </a:pPr>
            <a:endParaRPr lang="fr-FR" altLang="fr-FR" sz="3200" b="1" i="1" dirty="0"/>
          </a:p>
          <a:p>
            <a:pPr marL="182880" indent="-182880">
              <a:buFont typeface="Wingdings" panose="05000000000000000000" pitchFamily="2" charset="2"/>
              <a:buChar char="q"/>
              <a:defRPr/>
            </a:pPr>
            <a:r>
              <a:rPr lang="fr-FR" altLang="fr-FR" sz="3200" dirty="0"/>
              <a:t> Ce sont les mêmes du cycle 2 au lycée.</a:t>
            </a:r>
          </a:p>
          <a:p>
            <a:pPr marL="0" indent="0">
              <a:buNone/>
              <a:defRPr/>
            </a:pPr>
            <a:endParaRPr lang="fr-FR" altLang="fr-FR" sz="2200" dirty="0">
              <a:solidFill>
                <a:schemeClr val="accent2"/>
              </a:solidFill>
            </a:endParaRPr>
          </a:p>
          <a:p>
            <a:pPr marL="182880" indent="-182880">
              <a:buFont typeface="Wingdings" panose="05000000000000000000" pitchFamily="2" charset="2"/>
              <a:buChar char="q"/>
              <a:defRPr/>
            </a:pPr>
            <a:r>
              <a:rPr lang="fr-FR" altLang="fr-FR" sz="3200" dirty="0"/>
              <a:t> Elles opérationnalisent l’activité mathématique, </a:t>
            </a:r>
          </a:p>
          <a:p>
            <a:pPr marL="182880" indent="-182880">
              <a:buFont typeface="Wingdings" panose="05000000000000000000" pitchFamily="2" charset="2"/>
              <a:buChar char="q"/>
              <a:defRPr/>
            </a:pPr>
            <a:r>
              <a:rPr lang="fr-FR" altLang="fr-FR" sz="3200" dirty="0"/>
              <a:t> Les apprentissages sont conçus pour rendre tous les élèves progressivement capables de les mobiliser de façon autonome et de leur propre initiative dans des </a:t>
            </a:r>
            <a:r>
              <a:rPr lang="fr-FR" altLang="fr-FR" sz="3200" b="1" dirty="0"/>
              <a:t>tâches riches</a:t>
            </a:r>
            <a:r>
              <a:rPr lang="fr-FR" altLang="fr-FR" sz="3200" dirty="0"/>
              <a:t>.</a:t>
            </a:r>
          </a:p>
        </p:txBody>
      </p:sp>
    </p:spTree>
    <p:extLst>
      <p:ext uri="{BB962C8B-B14F-4D97-AF65-F5344CB8AC3E}">
        <p14:creationId xmlns:p14="http://schemas.microsoft.com/office/powerpoint/2010/main" val="6163942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2150</Words>
  <Application>Microsoft Office PowerPoint</Application>
  <PresentationFormat>Grand écran</PresentationFormat>
  <Paragraphs>304</Paragraphs>
  <Slides>50</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ＭＳ Ｐゴシック</vt:lpstr>
      <vt:lpstr>Arial</vt:lpstr>
      <vt:lpstr>Calibri</vt:lpstr>
      <vt:lpstr>Calibri Light</vt:lpstr>
      <vt:lpstr>Wingdings</vt:lpstr>
      <vt:lpstr>Thème Office</vt:lpstr>
      <vt:lpstr>Mathématiques  Cycle 4   Programmes 2016</vt:lpstr>
      <vt:lpstr>Présentation PowerPoint</vt:lpstr>
      <vt:lpstr>TEMPS 1  Structure du programme Les compétences mathématiques</vt:lpstr>
      <vt:lpstr>Structure des programmes</vt:lpstr>
      <vt:lpstr>Grandes orientations de l’enseignement des mathématiques au cycle 4</vt:lpstr>
      <vt:lpstr>Nombres et calculs</vt:lpstr>
      <vt:lpstr>Espace et géométrie</vt:lpstr>
      <vt:lpstr>Algorithmique et programmation</vt:lpstr>
      <vt:lpstr>Les six compétences</vt:lpstr>
      <vt:lpstr>Travail en atelier (1)</vt:lpstr>
      <vt:lpstr>Présentation PowerPoint</vt:lpstr>
      <vt:lpstr>Présentation PowerPoint</vt:lpstr>
      <vt:lpstr>c’est aussi…. </vt:lpstr>
      <vt:lpstr>Présentation PowerPoint</vt:lpstr>
      <vt:lpstr>Présentation PowerPoint</vt:lpstr>
      <vt:lpstr>Présentation PowerPoint</vt:lpstr>
      <vt:lpstr>Présentation PowerPoint</vt:lpstr>
      <vt:lpstr>La fleur des compétences (Niss)</vt:lpstr>
      <vt:lpstr>Présentation PowerPoint</vt:lpstr>
      <vt:lpstr>Présentation PowerPoint</vt:lpstr>
      <vt:lpstr>Les compétences en formation</vt:lpstr>
      <vt:lpstr>Les compétences en formation</vt:lpstr>
      <vt:lpstr>Présentation PowerPoint</vt:lpstr>
      <vt:lpstr>TEMPS 2  Progression de cycle</vt:lpstr>
      <vt:lpstr>Les attendus de fin de cycle  Nombres et calculs</vt:lpstr>
      <vt:lpstr>Les attendus de fin de cycle Organisation et gestion de données, fonctions</vt:lpstr>
      <vt:lpstr>Les attendus de fin de cycle Grandeurs et mesures</vt:lpstr>
      <vt:lpstr>Les attendus de fin de cycle Espace et géométrie</vt:lpstr>
      <vt:lpstr>Les attendus de fin de cycle Algorithmique et programmation</vt:lpstr>
      <vt:lpstr>Connaissances et compétences associées</vt:lpstr>
      <vt:lpstr>Connaissances et compétences associées</vt:lpstr>
      <vt:lpstr>Les exemples de situations, d’activités et de ressources pour l’élève</vt:lpstr>
      <vt:lpstr>Travail en atelier (2)</vt:lpstr>
      <vt:lpstr>Repères de progressivité</vt:lpstr>
      <vt:lpstr>Présentation PowerPoint</vt:lpstr>
      <vt:lpstr>Quelques pistes…..</vt:lpstr>
      <vt:lpstr>Quelques pistes…..</vt:lpstr>
      <vt:lpstr>Quelques pistes…..</vt:lpstr>
      <vt:lpstr>Travail en établissement</vt:lpstr>
      <vt:lpstr>TEMPS 3  Algorithmique</vt:lpstr>
      <vt:lpstr>Algorithme/Programme</vt:lpstr>
      <vt:lpstr>Le labyrinthe</vt:lpstr>
      <vt:lpstr>Atelier Scratch</vt:lpstr>
      <vt:lpstr>Exploitation de la situation </vt:lpstr>
      <vt:lpstr>Présentation PowerPoint</vt:lpstr>
      <vt:lpstr>Les moments clés de l’apprentissage de l’algorithmique et de la programmation</vt:lpstr>
      <vt:lpstr>Pistes  de différenciation</vt:lpstr>
      <vt:lpstr>Étayage</vt:lpstr>
      <vt:lpstr>Évaluation - autoévaluation</vt:lpstr>
      <vt:lpstr>Prise d’initiative et autonomie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 gerbert</dc:creator>
  <cp:lastModifiedBy>Christophe</cp:lastModifiedBy>
  <cp:revision>53</cp:revision>
  <dcterms:created xsi:type="dcterms:W3CDTF">2016-01-31T06:32:21Z</dcterms:created>
  <dcterms:modified xsi:type="dcterms:W3CDTF">2016-09-22T04:40:19Z</dcterms:modified>
</cp:coreProperties>
</file>